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tags/tag15.xml" ContentType="application/vnd.openxmlformats-officedocument.presentationml.tags+xml"/>
  <Override PartName="/ppt/notesSlides/notesSlide13.xml" ContentType="application/vnd.openxmlformats-officedocument.presentationml.notesSlide+xml"/>
  <Override PartName="/ppt/tags/tag16.xml" ContentType="application/vnd.openxmlformats-officedocument.presentationml.tags+xml"/>
  <Override PartName="/ppt/notesSlides/notesSlide14.xml" ContentType="application/vnd.openxmlformats-officedocument.presentationml.notesSlide+xml"/>
  <Override PartName="/ppt/tags/tag17.xml" ContentType="application/vnd.openxmlformats-officedocument.presentationml.tags+xml"/>
  <Override PartName="/ppt/notesSlides/notesSlide15.xml" ContentType="application/vnd.openxmlformats-officedocument.presentationml.notesSlide+xml"/>
  <Override PartName="/ppt/tags/tag18.xml" ContentType="application/vnd.openxmlformats-officedocument.presentationml.tags+xml"/>
  <Override PartName="/ppt/notesSlides/notesSlide16.xml" ContentType="application/vnd.openxmlformats-officedocument.presentationml.notesSlide+xml"/>
  <Override PartName="/ppt/tags/tag19.xml" ContentType="application/vnd.openxmlformats-officedocument.presentationml.tags+xml"/>
  <Override PartName="/ppt/notesSlides/notesSlide17.xml" ContentType="application/vnd.openxmlformats-officedocument.presentationml.notesSlide+xml"/>
  <Override PartName="/ppt/tags/tag20.xml" ContentType="application/vnd.openxmlformats-officedocument.presentationml.tags+xml"/>
  <Override PartName="/ppt/notesSlides/notesSlide18.xml" ContentType="application/vnd.openxmlformats-officedocument.presentationml.notesSlide+xml"/>
  <Override PartName="/ppt/tags/tag21.xml" ContentType="application/vnd.openxmlformats-officedocument.presentationml.tags+xml"/>
  <Override PartName="/ppt/notesSlides/notesSlide19.xml" ContentType="application/vnd.openxmlformats-officedocument.presentationml.notesSlide+xml"/>
  <Override PartName="/ppt/tags/tag22.xml" ContentType="application/vnd.openxmlformats-officedocument.presentationml.tags+xml"/>
  <Override PartName="/ppt/notesSlides/notesSlide20.xml" ContentType="application/vnd.openxmlformats-officedocument.presentationml.notesSlide+xml"/>
  <Override PartName="/ppt/tags/tag23.xml" ContentType="application/vnd.openxmlformats-officedocument.presentationml.tags+xml"/>
  <Override PartName="/ppt/notesSlides/notesSlide21.xml" ContentType="application/vnd.openxmlformats-officedocument.presentationml.notesSlide+xml"/>
  <Override PartName="/ppt/tags/tag24.xml" ContentType="application/vnd.openxmlformats-officedocument.presentationml.tags+xml"/>
  <Override PartName="/ppt/notesSlides/notesSlide22.xml" ContentType="application/vnd.openxmlformats-officedocument.presentationml.notesSlide+xml"/>
  <Override PartName="/ppt/tags/tag25.xml" ContentType="application/vnd.openxmlformats-officedocument.presentationml.tags+xml"/>
  <Override PartName="/ppt/notesSlides/notesSlide23.xml" ContentType="application/vnd.openxmlformats-officedocument.presentationml.notesSlide+xml"/>
  <Override PartName="/ppt/tags/tag26.xml" ContentType="application/vnd.openxmlformats-officedocument.presentationml.tags+xml"/>
  <Override PartName="/ppt/notesSlides/notesSlide24.xml" ContentType="application/vnd.openxmlformats-officedocument.presentationml.notesSlide+xml"/>
  <Override PartName="/ppt/tags/tag27.xml" ContentType="application/vnd.openxmlformats-officedocument.presentationml.tags+xml"/>
  <Override PartName="/ppt/notesSlides/notesSlide25.xml" ContentType="application/vnd.openxmlformats-officedocument.presentationml.notesSlide+xml"/>
  <Override PartName="/ppt/tags/tag28.xml" ContentType="application/vnd.openxmlformats-officedocument.presentationml.tags+xml"/>
  <Override PartName="/ppt/notesSlides/notesSlide26.xml" ContentType="application/vnd.openxmlformats-officedocument.presentationml.notesSlide+xml"/>
  <Override PartName="/ppt/tags/tag29.xml" ContentType="application/vnd.openxmlformats-officedocument.presentationml.tags+xml"/>
  <Override PartName="/ppt/notesSlides/notesSlide27.xml" ContentType="application/vnd.openxmlformats-officedocument.presentationml.notesSlide+xml"/>
  <Override PartName="/ppt/tags/tag30.xml" ContentType="application/vnd.openxmlformats-officedocument.presentationml.tags+xml"/>
  <Override PartName="/ppt/notesSlides/notesSlide28.xml" ContentType="application/vnd.openxmlformats-officedocument.presentationml.notesSlide+xml"/>
  <Override PartName="/ppt/tags/tag31.xml" ContentType="application/vnd.openxmlformats-officedocument.presentationml.tags+xml"/>
  <Override PartName="/ppt/notesSlides/notesSlide29.xml" ContentType="application/vnd.openxmlformats-officedocument.presentationml.notesSlide+xml"/>
  <Override PartName="/ppt/tags/tag32.xml" ContentType="application/vnd.openxmlformats-officedocument.presentationml.tags+xml"/>
  <Override PartName="/ppt/notesSlides/notesSlide30.xml" ContentType="application/vnd.openxmlformats-officedocument.presentationml.notesSlide+xml"/>
  <Override PartName="/ppt/tags/tag33.xml" ContentType="application/vnd.openxmlformats-officedocument.presentationml.tags+xml"/>
  <Override PartName="/ppt/notesSlides/notesSlide31.xml" ContentType="application/vnd.openxmlformats-officedocument.presentationml.notesSlide+xml"/>
  <Override PartName="/ppt/tags/tag34.xml" ContentType="application/vnd.openxmlformats-officedocument.presentationml.tags+xml"/>
  <Override PartName="/ppt/notesSlides/notesSlide32.xml" ContentType="application/vnd.openxmlformats-officedocument.presentationml.notesSlide+xml"/>
  <Override PartName="/ppt/tags/tag35.xml" ContentType="application/vnd.openxmlformats-officedocument.presentationml.tags+xml"/>
  <Override PartName="/ppt/notesSlides/notesSlide33.xml" ContentType="application/vnd.openxmlformats-officedocument.presentationml.notesSlide+xml"/>
  <Override PartName="/ppt/tags/tag36.xml" ContentType="application/vnd.openxmlformats-officedocument.presentationml.tags+xml"/>
  <Override PartName="/ppt/notesSlides/notesSlide34.xml" ContentType="application/vnd.openxmlformats-officedocument.presentationml.notesSlide+xml"/>
  <Override PartName="/ppt/tags/tag37.xml" ContentType="application/vnd.openxmlformats-officedocument.presentationml.tags+xml"/>
  <Override PartName="/ppt/notesSlides/notesSlide35.xml" ContentType="application/vnd.openxmlformats-officedocument.presentationml.notesSlide+xml"/>
  <Override PartName="/ppt/tags/tag38.xml" ContentType="application/vnd.openxmlformats-officedocument.presentationml.tags+xml"/>
  <Override PartName="/ppt/notesSlides/notesSlide36.xml" ContentType="application/vnd.openxmlformats-officedocument.presentationml.notesSlide+xml"/>
  <Override PartName="/ppt/tags/tag39.xml" ContentType="application/vnd.openxmlformats-officedocument.presentationml.tags+xml"/>
  <Override PartName="/ppt/notesSlides/notesSlide37.xml" ContentType="application/vnd.openxmlformats-officedocument.presentationml.notesSlide+xml"/>
  <Override PartName="/ppt/tags/tag40.xml" ContentType="application/vnd.openxmlformats-officedocument.presentationml.tags+xml"/>
  <Override PartName="/ppt/notesSlides/notesSlide38.xml" ContentType="application/vnd.openxmlformats-officedocument.presentationml.notesSlide+xml"/>
  <Override PartName="/ppt/tags/tag41.xml" ContentType="application/vnd.openxmlformats-officedocument.presentationml.tags+xml"/>
  <Override PartName="/ppt/notesSlides/notesSlide39.xml" ContentType="application/vnd.openxmlformats-officedocument.presentationml.notesSlide+xml"/>
  <Override PartName="/ppt/tags/tag42.xml" ContentType="application/vnd.openxmlformats-officedocument.presentationml.tags+xml"/>
  <Override PartName="/ppt/notesSlides/notesSlide40.xml" ContentType="application/vnd.openxmlformats-officedocument.presentationml.notesSlide+xml"/>
  <Override PartName="/ppt/tags/tag43.xml" ContentType="application/vnd.openxmlformats-officedocument.presentationml.tags+xml"/>
  <Override PartName="/ppt/notesSlides/notesSlide41.xml" ContentType="application/vnd.openxmlformats-officedocument.presentationml.notesSlide+xml"/>
  <Override PartName="/ppt/tags/tag44.xml" ContentType="application/vnd.openxmlformats-officedocument.presentationml.tags+xml"/>
  <Override PartName="/ppt/notesSlides/notesSlide42.xml" ContentType="application/vnd.openxmlformats-officedocument.presentationml.notesSlide+xml"/>
  <Override PartName="/ppt/tags/tag45.xml" ContentType="application/vnd.openxmlformats-officedocument.presentationml.tags+xml"/>
  <Override PartName="/ppt/notesSlides/notesSlide43.xml" ContentType="application/vnd.openxmlformats-officedocument.presentationml.notesSlide+xml"/>
  <Override PartName="/ppt/tags/tag46.xml" ContentType="application/vnd.openxmlformats-officedocument.presentationml.tags+xml"/>
  <Override PartName="/ppt/notesSlides/notesSlide44.xml" ContentType="application/vnd.openxmlformats-officedocument.presentationml.notesSlide+xml"/>
  <Override PartName="/ppt/tags/tag47.xml" ContentType="application/vnd.openxmlformats-officedocument.presentationml.tags+xml"/>
  <Override PartName="/ppt/notesSlides/notesSlide45.xml" ContentType="application/vnd.openxmlformats-officedocument.presentationml.notesSlide+xml"/>
  <Override PartName="/ppt/tags/tag48.xml" ContentType="application/vnd.openxmlformats-officedocument.presentationml.tags+xml"/>
  <Override PartName="/ppt/notesSlides/notesSlide46.xml" ContentType="application/vnd.openxmlformats-officedocument.presentationml.notesSlide+xml"/>
  <Override PartName="/ppt/tags/tag49.xml" ContentType="application/vnd.openxmlformats-officedocument.presentationml.tags+xml"/>
  <Override PartName="/ppt/notesSlides/notesSlide47.xml" ContentType="application/vnd.openxmlformats-officedocument.presentationml.notesSlide+xml"/>
  <Override PartName="/ppt/tags/tag50.xml" ContentType="application/vnd.openxmlformats-officedocument.presentationml.tags+xml"/>
  <Override PartName="/ppt/notesSlides/notesSlide48.xml" ContentType="application/vnd.openxmlformats-officedocument.presentationml.notesSlide+xml"/>
  <Override PartName="/ppt/tags/tag51.xml" ContentType="application/vnd.openxmlformats-officedocument.presentationml.tags+xml"/>
  <Override PartName="/ppt/notesSlides/notesSlide49.xml" ContentType="application/vnd.openxmlformats-officedocument.presentationml.notesSlide+xml"/>
  <Override PartName="/ppt/tags/tag52.xml" ContentType="application/vnd.openxmlformats-officedocument.presentationml.tags+xml"/>
  <Override PartName="/ppt/notesSlides/notesSlide50.xml" ContentType="application/vnd.openxmlformats-officedocument.presentationml.notesSlide+xml"/>
  <Override PartName="/ppt/tags/tag53.xml" ContentType="application/vnd.openxmlformats-officedocument.presentationml.tags+xml"/>
  <Override PartName="/ppt/notesSlides/notesSlide51.xml" ContentType="application/vnd.openxmlformats-officedocument.presentationml.notesSlide+xml"/>
  <Override PartName="/ppt/tags/tag54.xml" ContentType="application/vnd.openxmlformats-officedocument.presentationml.tags+xml"/>
  <Override PartName="/ppt/notesSlides/notesSlide52.xml" ContentType="application/vnd.openxmlformats-officedocument.presentationml.notesSlide+xml"/>
  <Override PartName="/ppt/tags/tag55.xml" ContentType="application/vnd.openxmlformats-officedocument.presentationml.tags+xml"/>
  <Override PartName="/ppt/notesSlides/notesSlide53.xml" ContentType="application/vnd.openxmlformats-officedocument.presentationml.notesSlide+xml"/>
  <Override PartName="/ppt/tags/tag56.xml" ContentType="application/vnd.openxmlformats-officedocument.presentationml.tags+xml"/>
  <Override PartName="/ppt/notesSlides/notesSlide54.xml" ContentType="application/vnd.openxmlformats-officedocument.presentationml.notesSlide+xml"/>
  <Override PartName="/ppt/tags/tag57.xml" ContentType="application/vnd.openxmlformats-officedocument.presentationml.tags+xml"/>
  <Override PartName="/ppt/notesSlides/notesSlide55.xml" ContentType="application/vnd.openxmlformats-officedocument.presentationml.notesSlide+xml"/>
  <Override PartName="/ppt/tags/tag58.xml" ContentType="application/vnd.openxmlformats-officedocument.presentationml.tags+xml"/>
  <Override PartName="/ppt/notesSlides/notesSlide56.xml" ContentType="application/vnd.openxmlformats-officedocument.presentationml.notesSlide+xml"/>
  <Override PartName="/ppt/tags/tag59.xml" ContentType="application/vnd.openxmlformats-officedocument.presentationml.tags+xml"/>
  <Override PartName="/ppt/notesSlides/notesSlide57.xml" ContentType="application/vnd.openxmlformats-officedocument.presentationml.notesSlide+xml"/>
  <Override PartName="/ppt/tags/tag60.xml" ContentType="application/vnd.openxmlformats-officedocument.presentationml.tags+xml"/>
  <Override PartName="/ppt/notesSlides/notesSlide58.xml" ContentType="application/vnd.openxmlformats-officedocument.presentationml.notesSlide+xml"/>
  <Override PartName="/ppt/tags/tag61.xml" ContentType="application/vnd.openxmlformats-officedocument.presentationml.tags+xml"/>
  <Override PartName="/ppt/notesSlides/notesSlide59.xml" ContentType="application/vnd.openxmlformats-officedocument.presentationml.notesSlide+xml"/>
  <Override PartName="/ppt/tags/tag62.xml" ContentType="application/vnd.openxmlformats-officedocument.presentationml.tags+xml"/>
  <Override PartName="/ppt/notesSlides/notesSlide60.xml" ContentType="application/vnd.openxmlformats-officedocument.presentationml.notesSlide+xml"/>
  <Override PartName="/ppt/tags/tag63.xml" ContentType="application/vnd.openxmlformats-officedocument.presentationml.tags+xml"/>
  <Override PartName="/ppt/notesSlides/notesSlide61.xml" ContentType="application/vnd.openxmlformats-officedocument.presentationml.notesSlide+xml"/>
  <Override PartName="/ppt/tags/tag64.xml" ContentType="application/vnd.openxmlformats-officedocument.presentationml.tags+xml"/>
  <Override PartName="/ppt/notesSlides/notesSlide62.xml" ContentType="application/vnd.openxmlformats-officedocument.presentationml.notesSlide+xml"/>
  <Override PartName="/ppt/tags/tag65.xml" ContentType="application/vnd.openxmlformats-officedocument.presentationml.tags+xml"/>
  <Override PartName="/ppt/notesSlides/notesSlide63.xml" ContentType="application/vnd.openxmlformats-officedocument.presentationml.notesSlide+xml"/>
  <Override PartName="/ppt/tags/tag66.xml" ContentType="application/vnd.openxmlformats-officedocument.presentationml.tags+xml"/>
  <Override PartName="/ppt/notesSlides/notesSlide64.xml" ContentType="application/vnd.openxmlformats-officedocument.presentationml.notesSlide+xml"/>
  <Override PartName="/ppt/tags/tag67.xml" ContentType="application/vnd.openxmlformats-officedocument.presentationml.tags+xml"/>
  <Override PartName="/ppt/notesSlides/notesSlide65.xml" ContentType="application/vnd.openxmlformats-officedocument.presentationml.notesSlide+xml"/>
  <Override PartName="/ppt/tags/tag68.xml" ContentType="application/vnd.openxmlformats-officedocument.presentationml.tags+xml"/>
  <Override PartName="/ppt/notesSlides/notesSlide66.xml" ContentType="application/vnd.openxmlformats-officedocument.presentationml.notesSlide+xml"/>
  <Override PartName="/ppt/tags/tag69.xml" ContentType="application/vnd.openxmlformats-officedocument.presentationml.tags+xml"/>
  <Override PartName="/ppt/notesSlides/notesSlide67.xml" ContentType="application/vnd.openxmlformats-officedocument.presentationml.notesSlide+xml"/>
  <Override PartName="/ppt/tags/tag70.xml" ContentType="application/vnd.openxmlformats-officedocument.presentationml.tags+xml"/>
  <Override PartName="/ppt/notesSlides/notesSlide68.xml" ContentType="application/vnd.openxmlformats-officedocument.presentationml.notesSlide+xml"/>
  <Override PartName="/ppt/tags/tag71.xml" ContentType="application/vnd.openxmlformats-officedocument.presentationml.tags+xml"/>
  <Override PartName="/ppt/notesSlides/notesSlide69.xml" ContentType="application/vnd.openxmlformats-officedocument.presentationml.notesSlide+xml"/>
  <Override PartName="/ppt/tags/tag72.xml" ContentType="application/vnd.openxmlformats-officedocument.presentationml.tags+xml"/>
  <Override PartName="/ppt/notesSlides/notesSlide70.xml" ContentType="application/vnd.openxmlformats-officedocument.presentationml.notesSlide+xml"/>
  <Override PartName="/ppt/tags/tag73.xml" ContentType="application/vnd.openxmlformats-officedocument.presentationml.tags+xml"/>
  <Override PartName="/ppt/notesSlides/notesSlide71.xml" ContentType="application/vnd.openxmlformats-officedocument.presentationml.notesSlide+xml"/>
  <Override PartName="/ppt/tags/tag74.xml" ContentType="application/vnd.openxmlformats-officedocument.presentationml.tags+xml"/>
  <Override PartName="/ppt/notesSlides/notesSlide72.xml" ContentType="application/vnd.openxmlformats-officedocument.presentationml.notesSlide+xml"/>
  <Override PartName="/ppt/tags/tag75.xml" ContentType="application/vnd.openxmlformats-officedocument.presentationml.tags+xml"/>
  <Override PartName="/ppt/notesSlides/notesSlide73.xml" ContentType="application/vnd.openxmlformats-officedocument.presentationml.notesSlide+xml"/>
  <Override PartName="/ppt/tags/tag76.xml" ContentType="application/vnd.openxmlformats-officedocument.presentationml.tags+xml"/>
  <Override PartName="/ppt/notesSlides/notesSlide74.xml" ContentType="application/vnd.openxmlformats-officedocument.presentationml.notesSlide+xml"/>
  <Override PartName="/ppt/tags/tag77.xml" ContentType="application/vnd.openxmlformats-officedocument.presentationml.tags+xml"/>
  <Override PartName="/ppt/notesSlides/notesSlide75.xml" ContentType="application/vnd.openxmlformats-officedocument.presentationml.notesSlide+xml"/>
  <Override PartName="/ppt/tags/tag78.xml" ContentType="application/vnd.openxmlformats-officedocument.presentationml.tags+xml"/>
  <Override PartName="/ppt/notesSlides/notesSlide76.xml" ContentType="application/vnd.openxmlformats-officedocument.presentationml.notesSlide+xml"/>
  <Override PartName="/ppt/tags/tag79.xml" ContentType="application/vnd.openxmlformats-officedocument.presentationml.tags+xml"/>
  <Override PartName="/ppt/notesSlides/notesSlide77.xml" ContentType="application/vnd.openxmlformats-officedocument.presentationml.notesSlide+xml"/>
  <Override PartName="/ppt/tags/tag80.xml" ContentType="application/vnd.openxmlformats-officedocument.presentationml.tags+xml"/>
  <Override PartName="/ppt/notesSlides/notesSlide78.xml" ContentType="application/vnd.openxmlformats-officedocument.presentationml.notesSlide+xml"/>
  <Override PartName="/ppt/tags/tag81.xml" ContentType="application/vnd.openxmlformats-officedocument.presentationml.tags+xml"/>
  <Override PartName="/ppt/notesSlides/notesSlide79.xml" ContentType="application/vnd.openxmlformats-officedocument.presentationml.notesSlide+xml"/>
  <Override PartName="/ppt/tags/tag82.xml" ContentType="application/vnd.openxmlformats-officedocument.presentationml.tags+xml"/>
  <Override PartName="/ppt/notesSlides/notesSlide80.xml" ContentType="application/vnd.openxmlformats-officedocument.presentationml.notesSlide+xml"/>
  <Override PartName="/ppt/tags/tag83.xml" ContentType="application/vnd.openxmlformats-officedocument.presentationml.tags+xml"/>
  <Override PartName="/ppt/notesSlides/notesSlide81.xml" ContentType="application/vnd.openxmlformats-officedocument.presentationml.notesSlide+xml"/>
  <Override PartName="/ppt/tags/tag84.xml" ContentType="application/vnd.openxmlformats-officedocument.presentationml.tags+xml"/>
  <Override PartName="/ppt/notesSlides/notesSlide82.xml" ContentType="application/vnd.openxmlformats-officedocument.presentationml.notesSlide+xml"/>
  <Override PartName="/ppt/tags/tag85.xml" ContentType="application/vnd.openxmlformats-officedocument.presentationml.tags+xml"/>
  <Override PartName="/ppt/notesSlides/notesSlide83.xml" ContentType="application/vnd.openxmlformats-officedocument.presentationml.notesSlide+xml"/>
  <Override PartName="/ppt/tags/tag86.xml" ContentType="application/vnd.openxmlformats-officedocument.presentationml.tags+xml"/>
  <Override PartName="/ppt/notesSlides/notesSlide84.xml" ContentType="application/vnd.openxmlformats-officedocument.presentationml.notesSlide+xml"/>
  <Override PartName="/ppt/tags/tag87.xml" ContentType="application/vnd.openxmlformats-officedocument.presentationml.tags+xml"/>
  <Override PartName="/ppt/notesSlides/notesSlide85.xml" ContentType="application/vnd.openxmlformats-officedocument.presentationml.notesSlide+xml"/>
  <Override PartName="/ppt/tags/tag88.xml" ContentType="application/vnd.openxmlformats-officedocument.presentationml.tags+xml"/>
  <Override PartName="/ppt/notesSlides/notesSlide86.xml" ContentType="application/vnd.openxmlformats-officedocument.presentationml.notesSlide+xml"/>
  <Override PartName="/ppt/tags/tag89.xml" ContentType="application/vnd.openxmlformats-officedocument.presentationml.tags+xml"/>
  <Override PartName="/ppt/notesSlides/notesSlide87.xml" ContentType="application/vnd.openxmlformats-officedocument.presentationml.notesSlide+xml"/>
  <Override PartName="/ppt/tags/tag90.xml" ContentType="application/vnd.openxmlformats-officedocument.presentationml.tags+xml"/>
  <Override PartName="/ppt/notesSlides/notesSlide88.xml" ContentType="application/vnd.openxmlformats-officedocument.presentationml.notesSlide+xml"/>
  <Override PartName="/ppt/tags/tag91.xml" ContentType="application/vnd.openxmlformats-officedocument.presentationml.tags+xml"/>
  <Override PartName="/ppt/notesSlides/notesSlide89.xml" ContentType="application/vnd.openxmlformats-officedocument.presentationml.notesSlide+xml"/>
  <Override PartName="/ppt/tags/tag92.xml" ContentType="application/vnd.openxmlformats-officedocument.presentationml.tags+xml"/>
  <Override PartName="/ppt/notesSlides/notesSlide90.xml" ContentType="application/vnd.openxmlformats-officedocument.presentationml.notesSlide+xml"/>
  <Override PartName="/ppt/tags/tag93.xml" ContentType="application/vnd.openxmlformats-officedocument.presentationml.tags+xml"/>
  <Override PartName="/ppt/notesSlides/notesSlide91.xml" ContentType="application/vnd.openxmlformats-officedocument.presentationml.notesSlide+xml"/>
  <Override PartName="/ppt/tags/tag94.xml" ContentType="application/vnd.openxmlformats-officedocument.presentationml.tags+xml"/>
  <Override PartName="/ppt/notesSlides/notesSlide92.xml" ContentType="application/vnd.openxmlformats-officedocument.presentationml.notesSlide+xml"/>
  <Override PartName="/ppt/tags/tag95.xml" ContentType="application/vnd.openxmlformats-officedocument.presentationml.tags+xml"/>
  <Override PartName="/ppt/notesSlides/notesSlide93.xml" ContentType="application/vnd.openxmlformats-officedocument.presentationml.notesSlide+xml"/>
  <Override PartName="/ppt/tags/tag96.xml" ContentType="application/vnd.openxmlformats-officedocument.presentationml.tags+xml"/>
  <Override PartName="/ppt/notesSlides/notesSlide94.xml" ContentType="application/vnd.openxmlformats-officedocument.presentationml.notesSlide+xml"/>
  <Override PartName="/ppt/tags/tag97.xml" ContentType="application/vnd.openxmlformats-officedocument.presentationml.tags+xml"/>
  <Override PartName="/ppt/notesSlides/notesSlide95.xml" ContentType="application/vnd.openxmlformats-officedocument.presentationml.notesSlide+xml"/>
  <Override PartName="/ppt/tags/tag98.xml" ContentType="application/vnd.openxmlformats-officedocument.presentationml.tags+xml"/>
  <Override PartName="/ppt/notesSlides/notesSlide96.xml" ContentType="application/vnd.openxmlformats-officedocument.presentationml.notesSlide+xml"/>
  <Override PartName="/ppt/tags/tag99.xml" ContentType="application/vnd.openxmlformats-officedocument.presentationml.tags+xml"/>
  <Override PartName="/ppt/notesSlides/notesSlide97.xml" ContentType="application/vnd.openxmlformats-officedocument.presentationml.notesSlide+xml"/>
  <Override PartName="/ppt/tags/tag100.xml" ContentType="application/vnd.openxmlformats-officedocument.presentationml.tags+xml"/>
  <Override PartName="/ppt/notesSlides/notesSlide98.xml" ContentType="application/vnd.openxmlformats-officedocument.presentationml.notesSlide+xml"/>
  <Override PartName="/ppt/tags/tag101.xml" ContentType="application/vnd.openxmlformats-officedocument.presentationml.tags+xml"/>
  <Override PartName="/ppt/notesSlides/notesSlide99.xml" ContentType="application/vnd.openxmlformats-officedocument.presentationml.notesSlide+xml"/>
  <Override PartName="/ppt/tags/tag102.xml" ContentType="application/vnd.openxmlformats-officedocument.presentationml.tags+xml"/>
  <Override PartName="/ppt/notesSlides/notesSlide100.xml" ContentType="application/vnd.openxmlformats-officedocument.presentationml.notesSlide+xml"/>
  <Override PartName="/ppt/tags/tag103.xml" ContentType="application/vnd.openxmlformats-officedocument.presentationml.tags+xml"/>
  <Override PartName="/ppt/notesSlides/notesSlide101.xml" ContentType="application/vnd.openxmlformats-officedocument.presentationml.notesSlide+xml"/>
  <Override PartName="/ppt/tags/tag104.xml" ContentType="application/vnd.openxmlformats-officedocument.presentationml.tags+xml"/>
  <Override PartName="/ppt/notesSlides/notesSlide102.xml" ContentType="application/vnd.openxmlformats-officedocument.presentationml.notesSlide+xml"/>
  <Override PartName="/ppt/tags/tag105.xml" ContentType="application/vnd.openxmlformats-officedocument.presentationml.tags+xml"/>
  <Override PartName="/ppt/notesSlides/notesSlide103.xml" ContentType="application/vnd.openxmlformats-officedocument.presentationml.notesSlide+xml"/>
  <Override PartName="/ppt/tags/tag106.xml" ContentType="application/vnd.openxmlformats-officedocument.presentationml.tags+xml"/>
  <Override PartName="/ppt/notesSlides/notesSlide104.xml" ContentType="application/vnd.openxmlformats-officedocument.presentationml.notesSlide+xml"/>
  <Override PartName="/ppt/tags/tag107.xml" ContentType="application/vnd.openxmlformats-officedocument.presentationml.tags+xml"/>
  <Override PartName="/ppt/notesSlides/notesSlide105.xml" ContentType="application/vnd.openxmlformats-officedocument.presentationml.notesSlide+xml"/>
  <Override PartName="/ppt/tags/tag108.xml" ContentType="application/vnd.openxmlformats-officedocument.presentationml.tags+xml"/>
  <Override PartName="/ppt/notesSlides/notesSlide106.xml" ContentType="application/vnd.openxmlformats-officedocument.presentationml.notesSlide+xml"/>
  <Override PartName="/ppt/tags/tag109.xml" ContentType="application/vnd.openxmlformats-officedocument.presentationml.tags+xml"/>
  <Override PartName="/ppt/notesSlides/notesSlide107.xml" ContentType="application/vnd.openxmlformats-officedocument.presentationml.notesSlide+xml"/>
  <Override PartName="/ppt/tags/tag110.xml" ContentType="application/vnd.openxmlformats-officedocument.presentationml.tags+xml"/>
  <Override PartName="/ppt/notesSlides/notesSlide108.xml" ContentType="application/vnd.openxmlformats-officedocument.presentationml.notesSlide+xml"/>
  <Override PartName="/ppt/tags/tag111.xml" ContentType="application/vnd.openxmlformats-officedocument.presentationml.tags+xml"/>
  <Override PartName="/ppt/notesSlides/notesSlide109.xml" ContentType="application/vnd.openxmlformats-officedocument.presentationml.notesSlide+xml"/>
  <Override PartName="/ppt/tags/tag112.xml" ContentType="application/vnd.openxmlformats-officedocument.presentationml.tags+xml"/>
  <Override PartName="/ppt/notesSlides/notesSlide110.xml" ContentType="application/vnd.openxmlformats-officedocument.presentationml.notesSlide+xml"/>
  <Override PartName="/ppt/tags/tag113.xml" ContentType="application/vnd.openxmlformats-officedocument.presentationml.tags+xml"/>
  <Override PartName="/ppt/notesSlides/notesSlide111.xml" ContentType="application/vnd.openxmlformats-officedocument.presentationml.notesSlide+xml"/>
  <Override PartName="/ppt/tags/tag114.xml" ContentType="application/vnd.openxmlformats-officedocument.presentationml.tags+xml"/>
  <Override PartName="/ppt/notesSlides/notesSlide112.xml" ContentType="application/vnd.openxmlformats-officedocument.presentationml.notesSlide+xml"/>
  <Override PartName="/ppt/tags/tag115.xml" ContentType="application/vnd.openxmlformats-officedocument.presentationml.tags+xml"/>
  <Override PartName="/ppt/notesSlides/notesSlide113.xml" ContentType="application/vnd.openxmlformats-officedocument.presentationml.notesSlide+xml"/>
  <Override PartName="/ppt/tags/tag116.xml" ContentType="application/vnd.openxmlformats-officedocument.presentationml.tags+xml"/>
  <Override PartName="/ppt/notesSlides/notesSlide114.xml" ContentType="application/vnd.openxmlformats-officedocument.presentationml.notesSlide+xml"/>
  <Override PartName="/ppt/tags/tag117.xml" ContentType="application/vnd.openxmlformats-officedocument.presentationml.tags+xml"/>
  <Override PartName="/ppt/notesSlides/notesSlide115.xml" ContentType="application/vnd.openxmlformats-officedocument.presentationml.notesSlide+xml"/>
  <Override PartName="/ppt/tags/tag118.xml" ContentType="application/vnd.openxmlformats-officedocument.presentationml.tags+xml"/>
  <Override PartName="/ppt/notesSlides/notesSlide116.xml" ContentType="application/vnd.openxmlformats-officedocument.presentationml.notesSlide+xml"/>
  <Override PartName="/ppt/tags/tag119.xml" ContentType="application/vnd.openxmlformats-officedocument.presentationml.tags+xml"/>
  <Override PartName="/ppt/notesSlides/notesSlide1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19"/>
  </p:notesMasterIdLst>
  <p:handoutMasterIdLst>
    <p:handoutMasterId r:id="rId120"/>
  </p:handoutMasterIdLst>
  <p:sldIdLst>
    <p:sldId id="256" r:id="rId2"/>
    <p:sldId id="286" r:id="rId3"/>
    <p:sldId id="287" r:id="rId4"/>
    <p:sldId id="260" r:id="rId5"/>
    <p:sldId id="261" r:id="rId6"/>
    <p:sldId id="262" r:id="rId7"/>
    <p:sldId id="263" r:id="rId8"/>
    <p:sldId id="264" r:id="rId9"/>
    <p:sldId id="281" r:id="rId10"/>
    <p:sldId id="265" r:id="rId11"/>
    <p:sldId id="282" r:id="rId12"/>
    <p:sldId id="266" r:id="rId13"/>
    <p:sldId id="283" r:id="rId14"/>
    <p:sldId id="267" r:id="rId15"/>
    <p:sldId id="268" r:id="rId16"/>
    <p:sldId id="269" r:id="rId17"/>
    <p:sldId id="284" r:id="rId18"/>
    <p:sldId id="270" r:id="rId19"/>
    <p:sldId id="271" r:id="rId20"/>
    <p:sldId id="272" r:id="rId21"/>
    <p:sldId id="273" r:id="rId22"/>
    <p:sldId id="274" r:id="rId23"/>
    <p:sldId id="275" r:id="rId24"/>
    <p:sldId id="276" r:id="rId25"/>
    <p:sldId id="277" r:id="rId26"/>
    <p:sldId id="289" r:id="rId27"/>
    <p:sldId id="279" r:id="rId28"/>
    <p:sldId id="285" r:id="rId29"/>
    <p:sldId id="280" r:id="rId30"/>
    <p:sldId id="290" r:id="rId31"/>
    <p:sldId id="291" r:id="rId32"/>
    <p:sldId id="259"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278" r:id="rId52"/>
    <p:sldId id="310" r:id="rId53"/>
    <p:sldId id="311"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342" r:id="rId85"/>
    <p:sldId id="343" r:id="rId86"/>
    <p:sldId id="344" r:id="rId87"/>
    <p:sldId id="345" r:id="rId88"/>
    <p:sldId id="346" r:id="rId89"/>
    <p:sldId id="347" r:id="rId90"/>
    <p:sldId id="348" r:id="rId91"/>
    <p:sldId id="349" r:id="rId92"/>
    <p:sldId id="350" r:id="rId93"/>
    <p:sldId id="351" r:id="rId94"/>
    <p:sldId id="352" r:id="rId95"/>
    <p:sldId id="353" r:id="rId96"/>
    <p:sldId id="354" r:id="rId97"/>
    <p:sldId id="288" r:id="rId98"/>
    <p:sldId id="355" r:id="rId99"/>
    <p:sldId id="356" r:id="rId100"/>
    <p:sldId id="357" r:id="rId101"/>
    <p:sldId id="358" r:id="rId102"/>
    <p:sldId id="359" r:id="rId103"/>
    <p:sldId id="360" r:id="rId104"/>
    <p:sldId id="361" r:id="rId105"/>
    <p:sldId id="362" r:id="rId106"/>
    <p:sldId id="363" r:id="rId107"/>
    <p:sldId id="364" r:id="rId108"/>
    <p:sldId id="365" r:id="rId109"/>
    <p:sldId id="366" r:id="rId110"/>
    <p:sldId id="367" r:id="rId111"/>
    <p:sldId id="368" r:id="rId112"/>
    <p:sldId id="369" r:id="rId113"/>
    <p:sldId id="370" r:id="rId114"/>
    <p:sldId id="371" r:id="rId115"/>
    <p:sldId id="372" r:id="rId116"/>
    <p:sldId id="373" r:id="rId117"/>
    <p:sldId id="374" r:id="rId118"/>
  </p:sldIdLst>
  <p:sldSz cx="9144000" cy="6858000" type="screen4x3"/>
  <p:notesSz cx="6858000" cy="9144000"/>
  <p:custDataLst>
    <p:tags r:id="rId121"/>
  </p:custDataLst>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3888">
          <p15:clr>
            <a:srgbClr val="A4A3A4"/>
          </p15:clr>
        </p15:guide>
        <p15:guide id="4" orient="horz" pos="1008">
          <p15:clr>
            <a:srgbClr val="A4A3A4"/>
          </p15:clr>
        </p15:guide>
        <p15:guide id="5" pos="2875">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39" autoAdjust="0"/>
    <p:restoredTop sz="70240" autoAdjust="0"/>
  </p:normalViewPr>
  <p:slideViewPr>
    <p:cSldViewPr snapToGrid="0">
      <p:cViewPr varScale="1">
        <p:scale>
          <a:sx n="90" d="100"/>
          <a:sy n="90" d="100"/>
        </p:scale>
        <p:origin x="3120" y="184"/>
      </p:cViewPr>
      <p:guideLst>
        <p:guide orient="horz" pos="2160"/>
        <p:guide pos="2880"/>
        <p:guide orient="horz" pos="3888"/>
        <p:guide orient="horz" pos="1008"/>
        <p:guide pos="2875"/>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65" d="100"/>
          <a:sy n="65" d="100"/>
        </p:scale>
        <p:origin x="3082" y="53"/>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notesMaster" Target="notesMasters/notesMaster1.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handoutMaster" Target="handoutMasters/handoutMaster1.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gs" Target="tags/tag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000">
                <a:latin typeface="Arial" pitchFamily="34" charset="0"/>
                <a:cs typeface="Arial" pitchFamily="34" charset="0"/>
              </a:defRPr>
            </a:lvl1pPr>
          </a:lstStyle>
          <a:p>
            <a:pPr>
              <a:defRPr/>
            </a:pPr>
            <a:endParaRPr lang="en-US" dirty="0"/>
          </a:p>
        </p:txBody>
      </p:sp>
      <p:sp>
        <p:nvSpPr>
          <p:cNvPr id="3" name="Date Placeholder 2"/>
          <p:cNvSpPr>
            <a:spLocks noGrp="1"/>
          </p:cNvSpPr>
          <p:nvPr>
            <p:ph type="dt" sz="quarter" idx="1"/>
          </p:nvPr>
        </p:nvSpPr>
        <p:spPr>
          <a:xfrm>
            <a:off x="3885010" y="0"/>
            <a:ext cx="2971800" cy="457200"/>
          </a:xfrm>
          <a:prstGeom prst="rect">
            <a:avLst/>
          </a:prstGeom>
        </p:spPr>
        <p:txBody>
          <a:bodyPr vert="horz" lIns="91440" tIns="45720" rIns="91440" bIns="45720" rtlCol="0"/>
          <a:lstStyle>
            <a:lvl1pPr algn="r" fontAlgn="auto">
              <a:spcBef>
                <a:spcPts val="0"/>
              </a:spcBef>
              <a:spcAft>
                <a:spcPts val="0"/>
              </a:spcAft>
              <a:defRPr sz="1000">
                <a:latin typeface="Arial" pitchFamily="34" charset="0"/>
                <a:cs typeface="Arial" pitchFamily="34" charset="0"/>
              </a:defRPr>
            </a:lvl1pPr>
          </a:lstStyle>
          <a:p>
            <a:pPr>
              <a:defRPr/>
            </a:pPr>
            <a:fld id="{ABCA4999-9D00-47A8-9172-7A0E836D01C0}" type="datetimeFigureOut">
              <a:rPr lang="en-US"/>
              <a:pPr>
                <a:defRPr/>
              </a:pPr>
              <a:t>6/30/19</a:t>
            </a:fld>
            <a:endParaRPr lang="en-US" dirty="0"/>
          </a:p>
        </p:txBody>
      </p:sp>
      <p:sp>
        <p:nvSpPr>
          <p:cNvPr id="4" name="Footer Placeholder 3"/>
          <p:cNvSpPr>
            <a:spLocks noGrp="1"/>
          </p:cNvSpPr>
          <p:nvPr>
            <p:ph type="ftr" sz="quarter" idx="2"/>
          </p:nvPr>
        </p:nvSpPr>
        <p:spPr>
          <a:xfrm>
            <a:off x="0" y="8684684"/>
            <a:ext cx="2971800" cy="457200"/>
          </a:xfrm>
          <a:prstGeom prst="rect">
            <a:avLst/>
          </a:prstGeom>
        </p:spPr>
        <p:txBody>
          <a:bodyPr vert="horz" lIns="91440" tIns="45720" rIns="91440" bIns="45720" rtlCol="0" anchor="b"/>
          <a:lstStyle>
            <a:lvl1pPr algn="l" fontAlgn="auto">
              <a:spcBef>
                <a:spcPts val="0"/>
              </a:spcBef>
              <a:spcAft>
                <a:spcPts val="0"/>
              </a:spcAft>
              <a:defRPr sz="1000">
                <a:latin typeface="Arial" pitchFamily="34" charset="0"/>
                <a:cs typeface="Arial" pitchFamily="34" charset="0"/>
              </a:defRPr>
            </a:lvl1pPr>
          </a:lstStyle>
          <a:p>
            <a:pPr>
              <a:defRPr/>
            </a:pPr>
            <a:r>
              <a:rPr lang="en-US" dirty="0"/>
              <a:t>Health IT Workforce Curriculum Version 4.0</a:t>
            </a:r>
          </a:p>
        </p:txBody>
      </p:sp>
      <p:sp>
        <p:nvSpPr>
          <p:cNvPr id="5" name="Slide Number Placeholder 4"/>
          <p:cNvSpPr>
            <a:spLocks noGrp="1"/>
          </p:cNvSpPr>
          <p:nvPr>
            <p:ph type="sldNum" sz="quarter" idx="3"/>
          </p:nvPr>
        </p:nvSpPr>
        <p:spPr>
          <a:xfrm>
            <a:off x="3885010" y="8684684"/>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000">
                <a:cs typeface="Arial" panose="020B0604020202020204" pitchFamily="34" charset="0"/>
              </a:defRPr>
            </a:lvl1pPr>
          </a:lstStyle>
          <a:p>
            <a:fld id="{E856E8BC-1459-4626-A984-3A50D548E39A}" type="slidenum">
              <a:rPr lang="en-US" altLang="en-US"/>
              <a:pPr/>
              <a:t>‹#›</a:t>
            </a:fld>
            <a:endParaRPr lang="en-US" altLang="en-US" dirty="0"/>
          </a:p>
        </p:txBody>
      </p:sp>
    </p:spTree>
    <p:extLst>
      <p:ext uri="{BB962C8B-B14F-4D97-AF65-F5344CB8AC3E}">
        <p14:creationId xmlns:p14="http://schemas.microsoft.com/office/powerpoint/2010/main" val="173078698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000">
                <a:latin typeface="Arial" pitchFamily="34" charset="0"/>
                <a:cs typeface="Arial" pitchFamily="34" charset="0"/>
              </a:defRPr>
            </a:lvl1pPr>
          </a:lstStyle>
          <a:p>
            <a:pPr>
              <a:defRPr/>
            </a:pPr>
            <a:endParaRPr lang="en-US" dirty="0"/>
          </a:p>
        </p:txBody>
      </p:sp>
      <p:sp>
        <p:nvSpPr>
          <p:cNvPr id="3" name="Date Placeholder 2"/>
          <p:cNvSpPr>
            <a:spLocks noGrp="1"/>
          </p:cNvSpPr>
          <p:nvPr>
            <p:ph type="dt" idx="1"/>
          </p:nvPr>
        </p:nvSpPr>
        <p:spPr>
          <a:xfrm>
            <a:off x="3885010" y="0"/>
            <a:ext cx="2971800" cy="457200"/>
          </a:xfrm>
          <a:prstGeom prst="rect">
            <a:avLst/>
          </a:prstGeom>
        </p:spPr>
        <p:txBody>
          <a:bodyPr vert="horz" lIns="91440" tIns="45720" rIns="91440" bIns="45720" rtlCol="0"/>
          <a:lstStyle>
            <a:lvl1pPr algn="r" fontAlgn="auto">
              <a:spcBef>
                <a:spcPts val="0"/>
              </a:spcBef>
              <a:spcAft>
                <a:spcPts val="0"/>
              </a:spcAft>
              <a:defRPr sz="1000">
                <a:latin typeface="Arial" pitchFamily="34" charset="0"/>
                <a:cs typeface="Arial" pitchFamily="34" charset="0"/>
              </a:defRPr>
            </a:lvl1pPr>
          </a:lstStyle>
          <a:p>
            <a:pPr>
              <a:defRPr/>
            </a:pPr>
            <a:fld id="{FBFBF557-BCE6-4061-898E-5E42FC7DBA3C}" type="datetimeFigureOut">
              <a:rPr lang="en-US"/>
              <a:pPr>
                <a:defRPr/>
              </a:pPr>
              <a:t>6/30/19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Footer Placeholder 5"/>
          <p:cNvSpPr>
            <a:spLocks noGrp="1"/>
          </p:cNvSpPr>
          <p:nvPr>
            <p:ph type="ftr" sz="quarter" idx="4"/>
          </p:nvPr>
        </p:nvSpPr>
        <p:spPr>
          <a:xfrm>
            <a:off x="0" y="8684684"/>
            <a:ext cx="2971800" cy="457200"/>
          </a:xfrm>
          <a:prstGeom prst="rect">
            <a:avLst/>
          </a:prstGeom>
        </p:spPr>
        <p:txBody>
          <a:bodyPr vert="horz" lIns="91440" tIns="45720" rIns="91440" bIns="45720" rtlCol="0" anchor="b"/>
          <a:lstStyle>
            <a:lvl1pPr algn="l" fontAlgn="auto">
              <a:spcBef>
                <a:spcPts val="0"/>
              </a:spcBef>
              <a:spcAft>
                <a:spcPts val="0"/>
              </a:spcAft>
              <a:defRPr sz="1000">
                <a:latin typeface="Arial" pitchFamily="34" charset="0"/>
                <a:cs typeface="Arial" pitchFamily="34" charset="0"/>
              </a:defRPr>
            </a:lvl1pPr>
          </a:lstStyle>
          <a:p>
            <a:pPr>
              <a:defRPr/>
            </a:pPr>
            <a:r>
              <a:rPr lang="en-US" dirty="0"/>
              <a:t>Health IT Workforce Curriculum Version 4.0</a:t>
            </a:r>
          </a:p>
        </p:txBody>
      </p:sp>
      <p:sp>
        <p:nvSpPr>
          <p:cNvPr id="7" name="Slide Number Placeholder 6"/>
          <p:cNvSpPr>
            <a:spLocks noGrp="1"/>
          </p:cNvSpPr>
          <p:nvPr>
            <p:ph type="sldNum" sz="quarter" idx="5"/>
          </p:nvPr>
        </p:nvSpPr>
        <p:spPr>
          <a:xfrm>
            <a:off x="3885010" y="8684684"/>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000">
                <a:cs typeface="Arial" panose="020B0604020202020204" pitchFamily="34" charset="0"/>
              </a:defRPr>
            </a:lvl1pPr>
          </a:lstStyle>
          <a:p>
            <a:fld id="{BC67021A-487C-4D8E-B66A-9A323BD1E9A7}" type="slidenum">
              <a:rPr lang="en-US" altLang="en-US"/>
              <a:pPr/>
              <a:t>‹#›</a:t>
            </a:fld>
            <a:endParaRPr lang="en-US" altLang="en-US" dirty="0"/>
          </a:p>
        </p:txBody>
      </p:sp>
    </p:spTree>
    <p:extLst>
      <p:ext uri="{BB962C8B-B14F-4D97-AF65-F5344CB8AC3E}">
        <p14:creationId xmlns:p14="http://schemas.microsoft.com/office/powerpoint/2010/main" val="195410590"/>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000" kern="1200">
        <a:solidFill>
          <a:schemeClr val="tx1"/>
        </a:solidFill>
        <a:latin typeface="Arial" pitchFamily="34" charset="0"/>
        <a:ea typeface="+mn-ea"/>
        <a:cs typeface="Arial" pitchFamily="34" charset="0"/>
      </a:defRPr>
    </a:lvl1pPr>
    <a:lvl2pPr marL="457200" algn="l" rtl="0" eaLnBrk="0" fontAlgn="base" hangingPunct="0">
      <a:spcBef>
        <a:spcPct val="30000"/>
      </a:spcBef>
      <a:spcAft>
        <a:spcPct val="0"/>
      </a:spcAft>
      <a:defRPr sz="1000" kern="1200">
        <a:solidFill>
          <a:schemeClr val="tx1"/>
        </a:solidFill>
        <a:latin typeface="Arial" pitchFamily="34" charset="0"/>
        <a:ea typeface="+mn-ea"/>
        <a:cs typeface="Arial" pitchFamily="34" charset="0"/>
      </a:defRPr>
    </a:lvl2pPr>
    <a:lvl3pPr marL="914400" algn="l" rtl="0" eaLnBrk="0" fontAlgn="base" hangingPunct="0">
      <a:spcBef>
        <a:spcPct val="30000"/>
      </a:spcBef>
      <a:spcAft>
        <a:spcPct val="0"/>
      </a:spcAft>
      <a:defRPr sz="1000" kern="1200">
        <a:solidFill>
          <a:schemeClr val="tx1"/>
        </a:solidFill>
        <a:latin typeface="Arial" pitchFamily="34" charset="0"/>
        <a:ea typeface="+mn-ea"/>
        <a:cs typeface="Arial" pitchFamily="34" charset="0"/>
      </a:defRPr>
    </a:lvl3pPr>
    <a:lvl4pPr marL="1371600" algn="l" rtl="0" eaLnBrk="0" fontAlgn="base" hangingPunct="0">
      <a:spcBef>
        <a:spcPct val="30000"/>
      </a:spcBef>
      <a:spcAft>
        <a:spcPct val="0"/>
      </a:spcAft>
      <a:defRPr sz="1000" kern="1200">
        <a:solidFill>
          <a:schemeClr val="tx1"/>
        </a:solidFill>
        <a:latin typeface="Arial" pitchFamily="34" charset="0"/>
        <a:ea typeface="+mn-ea"/>
        <a:cs typeface="Arial" pitchFamily="34" charset="0"/>
      </a:defRPr>
    </a:lvl4pPr>
    <a:lvl5pPr marL="1828800" algn="l" rtl="0" eaLnBrk="0" fontAlgn="base" hangingPunct="0">
      <a:spcBef>
        <a:spcPct val="30000"/>
      </a:spcBef>
      <a:spcAft>
        <a:spcPct val="0"/>
      </a:spcAft>
      <a:defRPr sz="10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kern="1200" dirty="0">
                <a:solidFill>
                  <a:schemeClr val="tx1"/>
                </a:solidFill>
                <a:effectLst/>
                <a:latin typeface="Arial" pitchFamily="34" charset="0"/>
                <a:ea typeface="+mn-ea"/>
                <a:cs typeface="Arial" pitchFamily="34" charset="0"/>
              </a:rPr>
              <a:t>Welcome to Introduction to Health Care and Public Health in the U.S.: Delivering Health</a:t>
            </a:r>
            <a:r>
              <a:rPr lang="en-US" sz="1000" kern="1200" baseline="0" dirty="0">
                <a:solidFill>
                  <a:schemeClr val="tx1"/>
                </a:solidFill>
                <a:effectLst/>
                <a:latin typeface="Arial" pitchFamily="34" charset="0"/>
                <a:ea typeface="+mn-ea"/>
                <a:cs typeface="Arial" pitchFamily="34" charset="0"/>
              </a:rPr>
              <a:t> Care, Part 1.</a:t>
            </a:r>
            <a:r>
              <a:rPr lang="en-US" sz="1000" kern="1200" dirty="0">
                <a:solidFill>
                  <a:schemeClr val="tx1"/>
                </a:solidFill>
                <a:effectLst/>
                <a:latin typeface="Arial" pitchFamily="34" charset="0"/>
                <a:ea typeface="+mn-ea"/>
                <a:cs typeface="Arial" pitchFamily="34" charset="0"/>
              </a:rPr>
              <a:t> This is lecture a.</a:t>
            </a:r>
          </a:p>
          <a:p>
            <a:r>
              <a:rPr lang="en-US" sz="1000" kern="1200" dirty="0">
                <a:solidFill>
                  <a:schemeClr val="tx1"/>
                </a:solidFill>
                <a:effectLst/>
                <a:latin typeface="Arial" pitchFamily="34" charset="0"/>
                <a:ea typeface="+mn-ea"/>
                <a:cs typeface="Arial" pitchFamily="34" charset="0"/>
              </a:rPr>
              <a:t>The component, Introduction to Health Care and Public Health in the U.S., is a survey of how health care and public health are organized and how services are delivered in the U.S. It covers public policy, relevant organizations and their interrelationships, professional roles, legal and regulatory issues, and payment systems. It also addresses health reform initiatives in the U.S.</a:t>
            </a:r>
          </a:p>
        </p:txBody>
      </p:sp>
      <p:sp>
        <p:nvSpPr>
          <p:cNvPr id="4" name="Footer Placeholder 3"/>
          <p:cNvSpPr>
            <a:spLocks noGrp="1"/>
          </p:cNvSpPr>
          <p:nvPr>
            <p:ph type="ftr" sz="quarter" idx="10"/>
          </p:nvPr>
        </p:nvSpPr>
        <p:spPr/>
        <p:txBody>
          <a:bodyPr/>
          <a:lstStyle/>
          <a:p>
            <a:pPr>
              <a:defRPr/>
            </a:pPr>
            <a:r>
              <a:rPr lang="en-US" dirty="0"/>
              <a:t>Health IT Workforce Curriculum Version 4.0</a:t>
            </a:r>
          </a:p>
        </p:txBody>
      </p:sp>
      <p:sp>
        <p:nvSpPr>
          <p:cNvPr id="5" name="Slide Number Placeholder 4"/>
          <p:cNvSpPr>
            <a:spLocks noGrp="1"/>
          </p:cNvSpPr>
          <p:nvPr>
            <p:ph type="sldNum" sz="quarter" idx="11"/>
          </p:nvPr>
        </p:nvSpPr>
        <p:spPr/>
        <p:txBody>
          <a:bodyPr/>
          <a:lstStyle/>
          <a:p>
            <a:fld id="{BC67021A-487C-4D8E-B66A-9A323BD1E9A7}" type="slidenum">
              <a:rPr lang="en-US" altLang="en-US" smtClean="0"/>
              <a:pPr/>
              <a:t>1</a:t>
            </a:fld>
            <a:endParaRPr lang="en-US" altLang="en-US" dirty="0"/>
          </a:p>
        </p:txBody>
      </p:sp>
    </p:spTree>
    <p:extLst>
      <p:ext uri="{BB962C8B-B14F-4D97-AF65-F5344CB8AC3E}">
        <p14:creationId xmlns:p14="http://schemas.microsoft.com/office/powerpoint/2010/main" val="1716322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ea typeface="ＭＳ Ｐゴシック" panose="020B0600070205080204" pitchFamily="34" charset="-128"/>
              </a:rPr>
              <a:t>The learning</a:t>
            </a:r>
            <a:r>
              <a:rPr lang="en-US" altLang="en-US" baseline="0" dirty="0">
                <a:ea typeface="ＭＳ Ｐゴシック" panose="020B0600070205080204" pitchFamily="34" charset="-128"/>
              </a:rPr>
              <a:t> </a:t>
            </a:r>
            <a:r>
              <a:rPr lang="en-US" altLang="en-US" dirty="0">
                <a:ea typeface="ＭＳ Ｐゴシック" panose="020B0600070205080204" pitchFamily="34" charset="-128"/>
              </a:rPr>
              <a:t>objectives for </a:t>
            </a:r>
            <a:r>
              <a:rPr lang="en-US" altLang="en-US" b="0" i="0" dirty="0">
                <a:ea typeface="ＭＳ Ｐゴシック" panose="020B0600070205080204" pitchFamily="34" charset="-128"/>
              </a:rPr>
              <a:t>Delivering Health Care, Part 1</a:t>
            </a:r>
            <a:r>
              <a:rPr lang="en-US" altLang="en-US" b="1" i="1" dirty="0">
                <a:ea typeface="ＭＳ Ｐゴシック" panose="020B0600070205080204" pitchFamily="34" charset="-128"/>
              </a:rPr>
              <a:t> </a:t>
            </a:r>
            <a:r>
              <a:rPr lang="en-US" altLang="en-US" dirty="0">
                <a:ea typeface="ＭＳ Ｐゴシック" panose="020B0600070205080204" pitchFamily="34" charset="-128"/>
              </a:rPr>
              <a:t>are to:</a:t>
            </a:r>
          </a:p>
          <a:p>
            <a:pPr marL="171450" indent="-171450">
              <a:buFont typeface="Arial" panose="020B0604020202020204" pitchFamily="34" charset="0"/>
              <a:buChar char="•"/>
            </a:pPr>
            <a:r>
              <a:rPr lang="en-US" altLang="en-US" dirty="0">
                <a:ea typeface="ＭＳ Ｐゴシック" panose="020B0600070205080204" pitchFamily="34" charset="-128"/>
              </a:rPr>
              <a:t>Describe the organization of health care at the federal, state, and local levels</a:t>
            </a:r>
          </a:p>
          <a:p>
            <a:pPr marL="171450" indent="-171450">
              <a:buFont typeface="Arial" panose="020B0604020202020204" pitchFamily="34" charset="0"/>
              <a:buChar char="•"/>
            </a:pPr>
            <a:r>
              <a:rPr lang="en-US" altLang="en-US" dirty="0">
                <a:ea typeface="ＭＳ Ｐゴシック" panose="020B0600070205080204" pitchFamily="34" charset="-128"/>
              </a:rPr>
              <a:t>Describe the organization of the VA system and Military Health System</a:t>
            </a:r>
          </a:p>
          <a:p>
            <a:pPr marL="171450" indent="-171450">
              <a:buFont typeface="Arial" panose="020B0604020202020204" pitchFamily="34" charset="0"/>
              <a:buChar char="•"/>
            </a:pPr>
            <a:r>
              <a:rPr lang="en-US" altLang="en-US" dirty="0">
                <a:ea typeface="ＭＳ Ｐゴシック" panose="020B0600070205080204" pitchFamily="34" charset="-128"/>
              </a:rPr>
              <a:t>Describe the structure and function of hospital clinical and administrative units</a:t>
            </a:r>
          </a:p>
          <a:p>
            <a:pPr marL="171450" indent="-171450">
              <a:buFont typeface="Arial" panose="020B0604020202020204" pitchFamily="34" charset="0"/>
              <a:buChar char="•"/>
            </a:pPr>
            <a:r>
              <a:rPr lang="en-US" altLang="en-US" dirty="0">
                <a:ea typeface="ＭＳ Ｐゴシック" panose="020B0600070205080204" pitchFamily="34" charset="-128"/>
              </a:rPr>
              <a:t>And,</a:t>
            </a:r>
            <a:r>
              <a:rPr lang="en-US" altLang="en-US" baseline="0" dirty="0">
                <a:ea typeface="ＭＳ Ｐゴシック" panose="020B0600070205080204" pitchFamily="34" charset="-128"/>
              </a:rPr>
              <a:t> d</a:t>
            </a:r>
            <a:r>
              <a:rPr lang="en-US" altLang="en-US" dirty="0">
                <a:ea typeface="ＭＳ Ｐゴシック" panose="020B0600070205080204" pitchFamily="34" charset="-128"/>
              </a:rPr>
              <a:t>escribe different types of long-term care facilities, with an emphasis on their function</a:t>
            </a:r>
          </a:p>
        </p:txBody>
      </p:sp>
      <p:sp>
        <p:nvSpPr>
          <p:cNvPr id="4" name="Footer Placeholder 3"/>
          <p:cNvSpPr>
            <a:spLocks noGrp="1"/>
          </p:cNvSpPr>
          <p:nvPr>
            <p:ph type="ftr" sz="quarter" idx="10"/>
          </p:nvPr>
        </p:nvSpPr>
        <p:spPr/>
        <p:txBody>
          <a:bodyPr/>
          <a:lstStyle/>
          <a:p>
            <a:pPr>
              <a:defRPr/>
            </a:pPr>
            <a:r>
              <a:rPr lang="en-US"/>
              <a:t>Health IT Workforce Curriculum Version 4.0</a:t>
            </a:r>
            <a:endParaRPr lang="en-US" dirty="0"/>
          </a:p>
        </p:txBody>
      </p:sp>
      <p:sp>
        <p:nvSpPr>
          <p:cNvPr id="5" name="Slide Number Placeholder 4"/>
          <p:cNvSpPr>
            <a:spLocks noGrp="1"/>
          </p:cNvSpPr>
          <p:nvPr>
            <p:ph type="sldNum" sz="quarter" idx="11"/>
          </p:nvPr>
        </p:nvSpPr>
        <p:spPr/>
        <p:txBody>
          <a:bodyPr/>
          <a:lstStyle/>
          <a:p>
            <a:fld id="{BC67021A-487C-4D8E-B66A-9A323BD1E9A7}" type="slidenum">
              <a:rPr lang="en-US" altLang="en-US" smtClean="0"/>
              <a:pPr/>
              <a:t>2</a:t>
            </a:fld>
            <a:endParaRPr lang="en-US" altLang="en-US" dirty="0"/>
          </a:p>
        </p:txBody>
      </p:sp>
    </p:spTree>
    <p:extLst>
      <p:ext uri="{BB962C8B-B14F-4D97-AF65-F5344CB8AC3E}">
        <p14:creationId xmlns:p14="http://schemas.microsoft.com/office/powerpoint/2010/main" val="4158221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ea typeface="ＭＳ Ｐゴシック" panose="020B0600070205080204" pitchFamily="34" charset="-128"/>
              </a:rPr>
              <a:t>This first lecture describes the organization of health care at the federal, state, and local levels, including the U.S. Department of Health and Human Services, or HHS, state governments, and local health care organizations. </a:t>
            </a:r>
          </a:p>
        </p:txBody>
      </p:sp>
      <p:sp>
        <p:nvSpPr>
          <p:cNvPr id="4" name="Footer Placeholder 3"/>
          <p:cNvSpPr>
            <a:spLocks noGrp="1"/>
          </p:cNvSpPr>
          <p:nvPr>
            <p:ph type="ftr" sz="quarter" idx="10"/>
          </p:nvPr>
        </p:nvSpPr>
        <p:spPr/>
        <p:txBody>
          <a:bodyPr/>
          <a:lstStyle/>
          <a:p>
            <a:pPr>
              <a:defRPr/>
            </a:pPr>
            <a:r>
              <a:rPr lang="en-US"/>
              <a:t>Health IT Workforce Curriculum Version 4.0</a:t>
            </a:r>
            <a:endParaRPr lang="en-US" dirty="0"/>
          </a:p>
        </p:txBody>
      </p:sp>
      <p:sp>
        <p:nvSpPr>
          <p:cNvPr id="5" name="Slide Number Placeholder 4"/>
          <p:cNvSpPr>
            <a:spLocks noGrp="1"/>
          </p:cNvSpPr>
          <p:nvPr>
            <p:ph type="sldNum" sz="quarter" idx="11"/>
          </p:nvPr>
        </p:nvSpPr>
        <p:spPr/>
        <p:txBody>
          <a:bodyPr/>
          <a:lstStyle/>
          <a:p>
            <a:fld id="{BC67021A-487C-4D8E-B66A-9A323BD1E9A7}" type="slidenum">
              <a:rPr lang="en-US" altLang="en-US" smtClean="0"/>
              <a:pPr/>
              <a:t>3</a:t>
            </a:fld>
            <a:endParaRPr lang="en-US" altLang="en-US" dirty="0"/>
          </a:p>
        </p:txBody>
      </p:sp>
    </p:spTree>
    <p:extLst>
      <p:ext uri="{BB962C8B-B14F-4D97-AF65-F5344CB8AC3E}">
        <p14:creationId xmlns:p14="http://schemas.microsoft.com/office/powerpoint/2010/main" val="1053329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The HHS is the federal agency that oversees health care for all Americans. It focuses on helping citizens who are needy or underserved. Services are generally provided at the state, local, and Native American tribal levels. The HHS is run by the Office of the Secretary, and includes eleven operating divisions.</a:t>
            </a:r>
          </a:p>
          <a:p>
            <a:endParaRPr lang="en-US" altLang="en-US" dirty="0">
              <a:ea typeface="ＭＳ Ｐゴシック" panose="020B0600070205080204" pitchFamily="34" charset="-128"/>
            </a:endParaRPr>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pPr>
            <a:fld id="{C921BAF3-5C50-4842-BE47-641983320C35}" type="slidenum">
              <a:rPr lang="en-US" altLang="en-US"/>
              <a:pPr eaLnBrk="1" hangingPunct="1">
                <a:spcBef>
                  <a:spcPct val="0"/>
                </a:spcBef>
              </a:pPr>
              <a:t>4</a:t>
            </a:fld>
            <a:endParaRPr lang="en-US" altLang="en-US" dirty="0"/>
          </a:p>
        </p:txBody>
      </p:sp>
    </p:spTree>
    <p:extLst>
      <p:ext uri="{BB962C8B-B14F-4D97-AF65-F5344CB8AC3E}">
        <p14:creationId xmlns:p14="http://schemas.microsoft.com/office/powerpoint/2010/main" val="2299625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As illustrated in this flowchart, the structure of the HHS is complex. </a:t>
            </a:r>
          </a:p>
          <a:p>
            <a:r>
              <a:rPr lang="en-US" altLang="en-US" dirty="0">
                <a:ea typeface="ＭＳ Ｐゴシック" panose="020B0600070205080204" pitchFamily="34" charset="-128"/>
              </a:rPr>
              <a:t>At the top, outlined in purple, is the Office of the Secretary, which oversees all operations. This lecture focuses on the inner boxes outlined in blue, which represent the eleven HHS operating divisions. Three of these divisions are considered human services agencies: the Administration for Children and Families, the Administration on Aging, and the Centers for Medicare and Medicaid Services. The other eight divisions are part of the U.S. Public Health Service. </a:t>
            </a:r>
          </a:p>
          <a:p>
            <a:r>
              <a:rPr lang="en-US" altLang="en-US" dirty="0">
                <a:ea typeface="ＭＳ Ｐゴシック" panose="020B0600070205080204" pitchFamily="34" charset="-128"/>
              </a:rPr>
              <a:t>The Office of the Inspector General will also be discussed. </a:t>
            </a:r>
          </a:p>
          <a:p>
            <a:r>
              <a:rPr lang="en-US" altLang="en-US" dirty="0">
                <a:ea typeface="ＭＳ Ｐゴシック" panose="020B0600070205080204" pitchFamily="34" charset="-128"/>
              </a:rPr>
              <a:t>Overall, the HHS runs more than 300 health care programs.</a:t>
            </a: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pPr>
            <a:fld id="{41A82D62-BBCA-4EA6-AF0C-DFA0ACFA378A}" type="slidenum">
              <a:rPr lang="en-US" altLang="en-US"/>
              <a:pPr eaLnBrk="1" hangingPunct="1">
                <a:spcBef>
                  <a:spcPct val="0"/>
                </a:spcBef>
              </a:pPr>
              <a:t>5</a:t>
            </a:fld>
            <a:endParaRPr lang="en-US" altLang="en-US" dirty="0"/>
          </a:p>
        </p:txBody>
      </p:sp>
    </p:spTree>
    <p:extLst>
      <p:ext uri="{BB962C8B-B14F-4D97-AF65-F5344CB8AC3E}">
        <p14:creationId xmlns:p14="http://schemas.microsoft.com/office/powerpoint/2010/main" val="22864996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The Administration for Children and Families, or ACF, operates federal programs that encourage economic independence, social well-being, and quality of life. Although this agency targets children and families, it also addresses individuals and entire communities. Vulnerable populations are a special focus, such as people with disabilities, foreign-born individuals, Native Americans, and victims of human trafficking.</a:t>
            </a:r>
          </a:p>
          <a:p>
            <a:r>
              <a:rPr lang="en-US" altLang="en-US" dirty="0">
                <a:ea typeface="ＭＳ Ｐゴシック" panose="020B0600070205080204" pitchFamily="34" charset="-128"/>
              </a:rPr>
              <a:t>One current initiative, "Let's</a:t>
            </a:r>
            <a:r>
              <a:rPr lang="en-US" altLang="en-US" i="1" dirty="0">
                <a:ea typeface="ＭＳ Ｐゴシック" panose="020B0600070205080204" pitchFamily="34" charset="-128"/>
              </a:rPr>
              <a:t> Move! </a:t>
            </a:r>
            <a:r>
              <a:rPr lang="en-US" altLang="en-US" dirty="0">
                <a:ea typeface="ＭＳ Ｐゴシック" panose="020B0600070205080204" pitchFamily="34" charset="-128"/>
              </a:rPr>
              <a:t>Child Care”, is an effort to promote child health by encouraging physical activity and healthier nutrition practices in early care and education settings.</a:t>
            </a:r>
          </a:p>
          <a:p>
            <a:r>
              <a:rPr lang="en-US" altLang="en-US" dirty="0">
                <a:ea typeface="ＭＳ Ｐゴシック" panose="020B0600070205080204" pitchFamily="34" charset="-128"/>
              </a:rPr>
              <a:t>Another initiative seeks to build the supply and stability of high quality family child care providers. Head Start, a program of the ACF, promotes school readiness among young children by working to improve health, nutrition, educational attainment, and social development. The Early Head Start program targets pregnant women as well as infants and toddlers.</a:t>
            </a:r>
          </a:p>
          <a:p>
            <a:endParaRPr lang="en-US" altLang="en-US" dirty="0">
              <a:ea typeface="ＭＳ Ｐゴシック" panose="020B0600070205080204" pitchFamily="34" charset="-128"/>
            </a:endParaRPr>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pPr>
            <a:fld id="{12DF3669-0695-432B-A90E-D82B4D5BF123}" type="slidenum">
              <a:rPr lang="en-US" altLang="en-US"/>
              <a:pPr eaLnBrk="1" hangingPunct="1">
                <a:spcBef>
                  <a:spcPct val="0"/>
                </a:spcBef>
              </a:pPr>
              <a:t>6</a:t>
            </a:fld>
            <a:endParaRPr lang="en-US" altLang="en-US" dirty="0"/>
          </a:p>
        </p:txBody>
      </p:sp>
    </p:spTree>
    <p:extLst>
      <p:ext uri="{BB962C8B-B14F-4D97-AF65-F5344CB8AC3E}">
        <p14:creationId xmlns:p14="http://schemas.microsoft.com/office/powerpoint/2010/main" val="3407291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Next is the Administration on Aging, or </a:t>
            </a:r>
            <a:r>
              <a:rPr lang="en-US" altLang="en-US" dirty="0" err="1">
                <a:ea typeface="ＭＳ Ｐゴシック" panose="020B0600070205080204" pitchFamily="34" charset="-128"/>
              </a:rPr>
              <a:t>AoA</a:t>
            </a:r>
            <a:r>
              <a:rPr lang="en-US" altLang="en-US" dirty="0">
                <a:ea typeface="ＭＳ Ｐゴシック" panose="020B0600070205080204" pitchFamily="34" charset="-128"/>
              </a:rPr>
              <a:t>. According to government census projections, people aged 65 and older will represent 21.7% of the population by the year 2040. Individuals who are currently age 65 can expect to live, on average, about another 18 years. Many older people live alone and have a low income, creating an increased need for national programs that target this group.</a:t>
            </a:r>
          </a:p>
          <a:p>
            <a:r>
              <a:rPr lang="en-US" altLang="en-US" dirty="0">
                <a:ea typeface="ＭＳ Ｐゴシック" panose="020B0600070205080204" pitchFamily="34" charset="-128"/>
              </a:rPr>
              <a:t>The AoA provides funding for nonmedical home-based and community-based services for the elderly, with the goal of prolonging the health and independence of senior citizens. Examples of these services are home delivery of meals, nutrition information, transportation services, adult day care, and legal assistance. </a:t>
            </a:r>
          </a:p>
          <a:p>
            <a:endParaRPr lang="en-US" altLang="en-US" dirty="0">
              <a:ea typeface="ＭＳ Ｐゴシック" panose="020B0600070205080204" pitchFamily="34" charset="-128"/>
            </a:endParaRPr>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pPr>
            <a:fld id="{E89EF122-866A-42E4-B1FF-8D802F9D3854}" type="slidenum">
              <a:rPr lang="en-US" altLang="en-US"/>
              <a:pPr eaLnBrk="1" hangingPunct="1">
                <a:spcBef>
                  <a:spcPct val="0"/>
                </a:spcBef>
              </a:pPr>
              <a:t>7</a:t>
            </a:fld>
            <a:endParaRPr lang="en-US" altLang="en-US" dirty="0"/>
          </a:p>
        </p:txBody>
      </p:sp>
    </p:spTree>
    <p:extLst>
      <p:ext uri="{BB962C8B-B14F-4D97-AF65-F5344CB8AC3E}">
        <p14:creationId xmlns:p14="http://schemas.microsoft.com/office/powerpoint/2010/main" val="24775247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Decision-making about any issue is difficult when people do not have the information they need. In terms of health care, a good resource for information is the Agency for Healthcare Research and Quality, or AHRQ. AHRQ’s mission is to produce evidence to make health care safer, higher quality, more accessible, equitable, and affordable, and to work within the U.S. Department of Health and Human Services and with other partners to make sure that the evidence is understood and used. The efforts of AHRQ target all stakeholders in the health care system, including patients, individual health care providers, hospitals, insurers, policy makers at all government levels, </a:t>
            </a:r>
            <a:r>
              <a:rPr lang="en-US" altLang="en-US" sz="900" dirty="0">
                <a:ea typeface="ＭＳ Ｐゴシック" panose="020B0600070205080204" pitchFamily="34" charset="-128"/>
              </a:rPr>
              <a:t>and</a:t>
            </a:r>
            <a:r>
              <a:rPr lang="en-US" altLang="en-US" dirty="0">
                <a:ea typeface="ＭＳ Ｐゴシック" panose="020B0600070205080204" pitchFamily="34" charset="-128"/>
              </a:rPr>
              <a:t> medical schools.</a:t>
            </a:r>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pPr>
            <a:fld id="{090765BC-EEF0-4380-BFD2-3EB07746726B}" type="slidenum">
              <a:rPr lang="en-US" altLang="en-US"/>
              <a:pPr eaLnBrk="1" hangingPunct="1">
                <a:spcBef>
                  <a:spcPct val="0"/>
                </a:spcBef>
              </a:pPr>
              <a:t>8</a:t>
            </a:fld>
            <a:endParaRPr lang="en-US" altLang="en-US" dirty="0"/>
          </a:p>
        </p:txBody>
      </p:sp>
    </p:spTree>
    <p:extLst>
      <p:ext uri="{BB962C8B-B14F-4D97-AF65-F5344CB8AC3E}">
        <p14:creationId xmlns:p14="http://schemas.microsoft.com/office/powerpoint/2010/main" val="39475626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AHRQ helps organizations adopt new information technology, such as computerized medical records. It researches the effectiveness of treatments, including drugs, devices, diagnostic tests, and surgery, so patients and physicians can make informed decisions. The agency’s other research interests are quality improvement and patient safety, illness prevention and care management, and issues of health care value, such as the affordability of health care. </a:t>
            </a:r>
          </a:p>
          <a:p>
            <a:endParaRPr lang="en-US" altLang="en-US" dirty="0">
              <a:ea typeface="ＭＳ Ｐゴシック" panose="020B0600070205080204" pitchFamily="34" charset="-128"/>
            </a:endParaRPr>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pPr>
            <a:fld id="{090765BC-EEF0-4380-BFD2-3EB07746726B}" type="slidenum">
              <a:rPr lang="en-US" altLang="en-US"/>
              <a:pPr eaLnBrk="1" hangingPunct="1">
                <a:spcBef>
                  <a:spcPct val="0"/>
                </a:spcBef>
              </a:pPr>
              <a:t>9</a:t>
            </a:fld>
            <a:endParaRPr lang="en-US" altLang="en-US" dirty="0"/>
          </a:p>
        </p:txBody>
      </p:sp>
    </p:spTree>
    <p:extLst>
      <p:ext uri="{BB962C8B-B14F-4D97-AF65-F5344CB8AC3E}">
        <p14:creationId xmlns:p14="http://schemas.microsoft.com/office/powerpoint/2010/main" val="28674435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The Agency for Toxic Substances and Disease Registry, or </a:t>
            </a:r>
            <a:r>
              <a:rPr lang="en-US" altLang="en-US" dirty="0" err="1">
                <a:ea typeface="ＭＳ Ｐゴシック" panose="020B0600070205080204" pitchFamily="34" charset="-128"/>
              </a:rPr>
              <a:t>ATSDR</a:t>
            </a:r>
            <a:r>
              <a:rPr lang="en-US" altLang="en-US" dirty="0">
                <a:ea typeface="ＭＳ Ｐゴシック" panose="020B0600070205080204" pitchFamily="34" charset="-128"/>
              </a:rPr>
              <a:t>, works to prevent illness and disease due to toxic or hazardous substances. Among the most common toxic substances are arsenic, asbestos, lead, and mercury. Toxic substances may be found in the environment, in specific areas such as waste sites, or due to sudden disasters. People may be at risk from merely breathing, or from contact with water, food, soil or through</a:t>
            </a:r>
            <a:r>
              <a:rPr lang="en-US" altLang="en-US" baseline="0" dirty="0">
                <a:ea typeface="ＭＳ Ｐゴシック" panose="020B0600070205080204" pitchFamily="34" charset="-128"/>
              </a:rPr>
              <a:t> an open sore like a cut</a:t>
            </a:r>
            <a:r>
              <a:rPr lang="en-US" altLang="en-US" dirty="0">
                <a:ea typeface="ＭＳ Ｐゴシック" panose="020B0600070205080204" pitchFamily="34" charset="-128"/>
              </a:rPr>
              <a:t>.</a:t>
            </a:r>
          </a:p>
          <a:p>
            <a:endParaRPr lang="en-US" altLang="en-US" dirty="0">
              <a:ea typeface="ＭＳ Ｐゴシック" panose="020B0600070205080204" pitchFamily="34" charset="-128"/>
            </a:endParaRPr>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pPr>
            <a:fld id="{A1A502E7-48D9-4A37-80E8-0C5DE43C8B1A}" type="slidenum">
              <a:rPr lang="en-US" altLang="en-US"/>
              <a:pPr eaLnBrk="1" hangingPunct="1">
                <a:spcBef>
                  <a:spcPct val="0"/>
                </a:spcBef>
              </a:pPr>
              <a:t>10</a:t>
            </a:fld>
            <a:endParaRPr lang="en-US" altLang="en-US" dirty="0"/>
          </a:p>
        </p:txBody>
      </p:sp>
    </p:spTree>
    <p:extLst>
      <p:ext uri="{BB962C8B-B14F-4D97-AF65-F5344CB8AC3E}">
        <p14:creationId xmlns:p14="http://schemas.microsoft.com/office/powerpoint/2010/main" val="4646208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The ATSDR identifies potential exposures, quantifies the risk, and makes recommendations for protecting communities. It ensures emergency preparedness for natural or man-made disasters, and it educates health care providers on topics such as toxicology, environmental medicine, and acute chemical exposures. It also issues public health advisories about hazardous materials or physical hazards such as unsafe buildings or abandoned mine shafts.</a:t>
            </a:r>
          </a:p>
          <a:p>
            <a:r>
              <a:rPr lang="en-US" altLang="en-US" dirty="0">
                <a:ea typeface="ＭＳ Ｐゴシック" panose="020B0600070205080204" pitchFamily="34" charset="-128"/>
              </a:rPr>
              <a:t>To give an example, the ATSDR partnered with other government agencies after the terrorist attacks in New York City on September 11, 2001. It provided information about toxin levels and answered questions from residents, first responders, and the media. </a:t>
            </a:r>
          </a:p>
          <a:p>
            <a:endParaRPr lang="en-US" altLang="en-US" dirty="0">
              <a:ea typeface="ＭＳ Ｐゴシック" panose="020B0600070205080204" pitchFamily="34" charset="-128"/>
            </a:endParaRPr>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pPr>
            <a:fld id="{A1A502E7-48D9-4A37-80E8-0C5DE43C8B1A}" type="slidenum">
              <a:rPr lang="en-US" altLang="en-US"/>
              <a:pPr eaLnBrk="1" hangingPunct="1">
                <a:spcBef>
                  <a:spcPct val="0"/>
                </a:spcBef>
              </a:pPr>
              <a:t>11</a:t>
            </a:fld>
            <a:endParaRPr lang="en-US" altLang="en-US" dirty="0"/>
          </a:p>
        </p:txBody>
      </p:sp>
    </p:spTree>
    <p:extLst>
      <p:ext uri="{BB962C8B-B14F-4D97-AF65-F5344CB8AC3E}">
        <p14:creationId xmlns:p14="http://schemas.microsoft.com/office/powerpoint/2010/main" val="32421265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1"/>
            <a:r>
              <a:rPr lang="en-US" altLang="en-US" sz="1000" dirty="0">
                <a:ea typeface="ＭＳ Ｐゴシック" panose="020B0600070205080204" pitchFamily="34" charset="-128"/>
              </a:rPr>
              <a:t>The Centers for Disease Control and Prevention, or CDC, is responsible for public health. The CDC’s mission is to </a:t>
            </a:r>
            <a:r>
              <a:rPr lang="en-US" altLang="en-US" sz="1000" dirty="0">
                <a:ea typeface="Arial" panose="020B0604020202020204" pitchFamily="34" charset="0"/>
              </a:rPr>
              <a:t>protect America from health, safety, and security threats, both foreign and in the U.S</a:t>
            </a:r>
            <a:r>
              <a:rPr lang="en-US" altLang="en-US" sz="1000" dirty="0">
                <a:ea typeface="ＭＳ Ｐゴシック" panose="020B0600070205080204" pitchFamily="34" charset="-128"/>
              </a:rPr>
              <a:t>. Major activities include health promotion, disease prevention, reduction of injury and disability, and public preparedness for emerging health threats. The CDC accomplishes these goals through numerous centers, institutes, and offices. Just a few examples are the Center for Global Health, the National Institute for Occupational Safety and Health, the Office of Infectious Disease, and the National Center on Birth Defects and Developmental Disabilities.</a:t>
            </a:r>
          </a:p>
          <a:p>
            <a:endParaRPr lang="en-US" altLang="en-US" dirty="0">
              <a:ea typeface="ＭＳ Ｐゴシック" panose="020B0600070205080204" pitchFamily="34" charset="-128"/>
            </a:endParaRPr>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pPr>
            <a:fld id="{665470BA-1E9A-48A6-B785-733DE081ADAB}" type="slidenum">
              <a:rPr lang="en-US" altLang="en-US"/>
              <a:pPr eaLnBrk="1" hangingPunct="1">
                <a:spcBef>
                  <a:spcPct val="0"/>
                </a:spcBef>
              </a:pPr>
              <a:t>12</a:t>
            </a:fld>
            <a:endParaRPr lang="en-US" altLang="en-US" dirty="0"/>
          </a:p>
        </p:txBody>
      </p:sp>
    </p:spTree>
    <p:extLst>
      <p:ext uri="{BB962C8B-B14F-4D97-AF65-F5344CB8AC3E}">
        <p14:creationId xmlns:p14="http://schemas.microsoft.com/office/powerpoint/2010/main" val="29599188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The CDC works with its partners, both national and international, to monitor current health and to investigate emerging threats to health, for example swine flu. It also enacts prevention strategies and public health policies, and advocates for healthy behaviors. The CDC monitors new threats to the U.S. public, such as infectious diseases that originate in other countries, like the Zika virus. Finally, the CDC offers a wealth of publications on health care topics, some written for health care providers and some written for the public.</a:t>
            </a:r>
          </a:p>
          <a:p>
            <a:endParaRPr lang="en-US" altLang="en-US" dirty="0">
              <a:ea typeface="ＭＳ Ｐゴシック" panose="020B0600070205080204" pitchFamily="34" charset="-128"/>
            </a:endParaRPr>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pPr>
            <a:fld id="{665470BA-1E9A-48A6-B785-733DE081ADAB}" type="slidenum">
              <a:rPr lang="en-US" altLang="en-US"/>
              <a:pPr eaLnBrk="1" hangingPunct="1">
                <a:spcBef>
                  <a:spcPct val="0"/>
                </a:spcBef>
              </a:pPr>
              <a:t>13</a:t>
            </a:fld>
            <a:endParaRPr lang="en-US" altLang="en-US" dirty="0"/>
          </a:p>
        </p:txBody>
      </p:sp>
    </p:spTree>
    <p:extLst>
      <p:ext uri="{BB962C8B-B14F-4D97-AF65-F5344CB8AC3E}">
        <p14:creationId xmlns:p14="http://schemas.microsoft.com/office/powerpoint/2010/main" val="17620573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The Centers for Medicare and Medicaid Services, or CMS, provides health care insurance for one in every four Americans. In fact, Medicare is the largest health insurer in the U.S., processing more than one billion claims every year. </a:t>
            </a:r>
          </a:p>
          <a:p>
            <a:r>
              <a:rPr lang="en-US" altLang="en-US" dirty="0">
                <a:ea typeface="ＭＳ Ｐゴシック" panose="020B0600070205080204" pitchFamily="34" charset="-128"/>
              </a:rPr>
              <a:t>Medicare is for people aged 65 and older, along with younger people who have certain disabilities. </a:t>
            </a:r>
          </a:p>
          <a:p>
            <a:r>
              <a:rPr lang="en-US" altLang="en-US" dirty="0">
                <a:ea typeface="ＭＳ Ｐゴシック" panose="020B0600070205080204" pitchFamily="34" charset="-128"/>
              </a:rPr>
              <a:t>Medicare insurance is divided into four parts: </a:t>
            </a:r>
          </a:p>
          <a:p>
            <a:pPr marL="171450" indent="-171450">
              <a:buFont typeface="Arial" panose="020B0604020202020204" pitchFamily="34" charset="0"/>
              <a:buChar char="•"/>
            </a:pPr>
            <a:r>
              <a:rPr lang="en-US" altLang="en-US" dirty="0">
                <a:ea typeface="ＭＳ Ｐゴシック" panose="020B0600070205080204" pitchFamily="34" charset="-128"/>
              </a:rPr>
              <a:t>Part A, which is hospital insurance; </a:t>
            </a:r>
          </a:p>
          <a:p>
            <a:pPr marL="171450" indent="-171450">
              <a:buFont typeface="Arial" panose="020B0604020202020204" pitchFamily="34" charset="0"/>
              <a:buChar char="•"/>
            </a:pPr>
            <a:r>
              <a:rPr lang="en-US" altLang="en-US" dirty="0">
                <a:ea typeface="ＭＳ Ｐゴシック" panose="020B0600070205080204" pitchFamily="34" charset="-128"/>
              </a:rPr>
              <a:t>Part B, which is medical insurance; </a:t>
            </a:r>
          </a:p>
          <a:p>
            <a:pPr marL="171450" indent="-171450">
              <a:buFont typeface="Arial" panose="020B0604020202020204" pitchFamily="34" charset="0"/>
              <a:buChar char="•"/>
            </a:pPr>
            <a:r>
              <a:rPr lang="en-US" altLang="en-US" dirty="0">
                <a:ea typeface="ＭＳ Ｐゴシック" panose="020B0600070205080204" pitchFamily="34" charset="-128"/>
              </a:rPr>
              <a:t>Part C, or Medicare Advantage, which allows the use of private companies approved by Medicare, or provider organizations; and </a:t>
            </a:r>
          </a:p>
          <a:p>
            <a:pPr marL="171450" indent="-171450">
              <a:buFont typeface="Arial" panose="020B0604020202020204" pitchFamily="34" charset="0"/>
              <a:buChar char="•"/>
            </a:pPr>
            <a:r>
              <a:rPr lang="en-US" altLang="en-US" dirty="0">
                <a:ea typeface="ＭＳ Ｐゴシック" panose="020B0600070205080204" pitchFamily="34" charset="-128"/>
              </a:rPr>
              <a:t>Part D, which is prescription drug coverage. The insured person may pay monthly premiums depending on the plan selected.</a:t>
            </a:r>
          </a:p>
          <a:p>
            <a:r>
              <a:rPr lang="en-US" altLang="en-US" dirty="0">
                <a:ea typeface="ＭＳ Ｐゴシック" panose="020B0600070205080204" pitchFamily="34" charset="-128"/>
              </a:rPr>
              <a:t>Medicaid is a health insurance program targeted at low-income individuals and families who meet specific requirements. The eligibility rules and the services provided vary by state. Medicaid reimburses the medical provider directly, although some states require the patient to contribute a small co-payment.</a:t>
            </a:r>
          </a:p>
          <a:p>
            <a:r>
              <a:rPr lang="en-US" altLang="en-US" dirty="0">
                <a:ea typeface="ＭＳ Ｐゴシック" panose="020B0600070205080204" pitchFamily="34" charset="-128"/>
              </a:rPr>
              <a:t>Another division of CMS is the Children’s Health Insurance Program, or CHIP. It serves uninsured children and pregnant women who do not qualify for Medicaid but cannot afford private health care insurance.</a:t>
            </a:r>
          </a:p>
          <a:p>
            <a:endParaRPr lang="en-US" altLang="en-US" dirty="0">
              <a:ea typeface="ＭＳ Ｐゴシック" panose="020B0600070205080204" pitchFamily="34" charset="-128"/>
            </a:endParaRPr>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pPr>
            <a:fld id="{B4EB0A33-21C3-4651-9D86-CF92ABE9A457}" type="slidenum">
              <a:rPr lang="en-US" altLang="en-US"/>
              <a:pPr eaLnBrk="1" hangingPunct="1">
                <a:spcBef>
                  <a:spcPct val="0"/>
                </a:spcBef>
              </a:pPr>
              <a:t>14</a:t>
            </a:fld>
            <a:endParaRPr lang="en-US" altLang="en-US" dirty="0"/>
          </a:p>
        </p:txBody>
      </p:sp>
    </p:spTree>
    <p:extLst>
      <p:ext uri="{BB962C8B-B14F-4D97-AF65-F5344CB8AC3E}">
        <p14:creationId xmlns:p14="http://schemas.microsoft.com/office/powerpoint/2010/main" val="17595014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It is well known that the Food and Drug Administration, or FDA, protects the public by ensuring the safety and effectiveness of foods and drugs. The FDA also regulates medical devices, animal drugs, cosmetics, products that emit radiation, and other toxic substances. The FDA evaluates and approves new drugs and</a:t>
            </a:r>
            <a:r>
              <a:rPr lang="en-US" altLang="en-US" baseline="0" dirty="0">
                <a:ea typeface="ＭＳ Ｐゴシック" panose="020B0600070205080204" pitchFamily="34" charset="-128"/>
              </a:rPr>
              <a:t> r</a:t>
            </a:r>
            <a:r>
              <a:rPr lang="en-US" altLang="en-US" dirty="0">
                <a:ea typeface="ＭＳ Ｐゴシック" panose="020B0600070205080204" pitchFamily="34" charset="-128"/>
              </a:rPr>
              <a:t>egulates the manufacture and marketing of tobacco products. The FDA is organized into eight centers, with oversight by a Commissioner.</a:t>
            </a:r>
          </a:p>
          <a:p>
            <a:endParaRPr lang="en-US" altLang="en-US" dirty="0">
              <a:ea typeface="ＭＳ Ｐゴシック" panose="020B0600070205080204" pitchFamily="34" charset="-128"/>
            </a:endParaRPr>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pPr>
            <a:fld id="{9070B551-9679-4CFD-809D-0E520F36A627}" type="slidenum">
              <a:rPr lang="en-US" altLang="en-US"/>
              <a:pPr eaLnBrk="1" hangingPunct="1">
                <a:spcBef>
                  <a:spcPct val="0"/>
                </a:spcBef>
              </a:pPr>
              <a:t>15</a:t>
            </a:fld>
            <a:endParaRPr lang="en-US" altLang="en-US" dirty="0"/>
          </a:p>
        </p:txBody>
      </p:sp>
    </p:spTree>
    <p:extLst>
      <p:ext uri="{BB962C8B-B14F-4D97-AF65-F5344CB8AC3E}">
        <p14:creationId xmlns:p14="http://schemas.microsoft.com/office/powerpoint/2010/main" val="21035932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The Health Resources and Services Administration, or </a:t>
            </a:r>
            <a:r>
              <a:rPr lang="en-US" altLang="en-US" dirty="0" err="1">
                <a:ea typeface="ＭＳ Ｐゴシック" panose="020B0600070205080204" pitchFamily="34" charset="-128"/>
              </a:rPr>
              <a:t>HRSA</a:t>
            </a:r>
            <a:r>
              <a:rPr lang="en-US" altLang="en-US" dirty="0">
                <a:ea typeface="ＭＳ Ｐゴシック" panose="020B0600070205080204" pitchFamily="34" charset="-128"/>
              </a:rPr>
              <a:t>, works to improve access to health care for individuals who are disadvantaged because of low income, lack of insurance, medical problems, or social isolation. With its six bureaus and thirteen offices, </a:t>
            </a:r>
            <a:r>
              <a:rPr lang="en-US" altLang="en-US" dirty="0" err="1">
                <a:ea typeface="ＭＳ Ｐゴシック" panose="020B0600070205080204" pitchFamily="34" charset="-128"/>
              </a:rPr>
              <a:t>HRSA</a:t>
            </a:r>
            <a:r>
              <a:rPr lang="en-US" altLang="en-US" dirty="0">
                <a:ea typeface="ＭＳ Ｐゴシック" panose="020B0600070205080204" pitchFamily="34" charset="-128"/>
              </a:rPr>
              <a:t> provides leadership and funding for health care providers who treat uninsured patients, those with HIV/AIDS, pregnant women, special-needs children, rural residents, and others.</a:t>
            </a: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pPr>
            <a:fld id="{1A4B0B46-2FFD-465D-A294-462C30383D6E}" type="slidenum">
              <a:rPr lang="en-US" altLang="en-US"/>
              <a:pPr eaLnBrk="1" hangingPunct="1">
                <a:spcBef>
                  <a:spcPct val="0"/>
                </a:spcBef>
              </a:pPr>
              <a:t>16</a:t>
            </a:fld>
            <a:endParaRPr lang="en-US" altLang="en-US" dirty="0"/>
          </a:p>
        </p:txBody>
      </p:sp>
    </p:spTree>
    <p:extLst>
      <p:ext uri="{BB962C8B-B14F-4D97-AF65-F5344CB8AC3E}">
        <p14:creationId xmlns:p14="http://schemas.microsoft.com/office/powerpoint/2010/main" val="38424943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In addition to improving access to health care, </a:t>
            </a:r>
            <a:r>
              <a:rPr lang="en-US" altLang="en-US" dirty="0" err="1">
                <a:ea typeface="ＭＳ Ｐゴシック" panose="020B0600070205080204" pitchFamily="34" charset="-128"/>
              </a:rPr>
              <a:t>HRSA</a:t>
            </a:r>
            <a:r>
              <a:rPr lang="en-US" altLang="en-US" baseline="0" dirty="0">
                <a:ea typeface="ＭＳ Ｐゴシック" panose="020B0600070205080204" pitchFamily="34" charset="-128"/>
              </a:rPr>
              <a:t> </a:t>
            </a:r>
            <a:r>
              <a:rPr lang="en-US" altLang="en-US" dirty="0">
                <a:ea typeface="ＭＳ Ｐゴシック" panose="020B0600070205080204" pitchFamily="34" charset="-128"/>
              </a:rPr>
              <a:t>monitors national organ, blood, and bone marrow donations; supports programs to combat bioterrorism; compensates patients who sustain severe vaccination reactions; and maintains databases to prevent medical malpractice and fraud. </a:t>
            </a:r>
          </a:p>
          <a:p>
            <a:endParaRPr lang="en-US" altLang="en-US" dirty="0">
              <a:ea typeface="ＭＳ Ｐゴシック" panose="020B0600070205080204" pitchFamily="34" charset="-128"/>
            </a:endParaRPr>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pPr>
            <a:fld id="{1A4B0B46-2FFD-465D-A294-462C30383D6E}" type="slidenum">
              <a:rPr lang="en-US" altLang="en-US"/>
              <a:pPr eaLnBrk="1" hangingPunct="1">
                <a:spcBef>
                  <a:spcPct val="0"/>
                </a:spcBef>
              </a:pPr>
              <a:t>17</a:t>
            </a:fld>
            <a:endParaRPr lang="en-US" altLang="en-US" dirty="0"/>
          </a:p>
        </p:txBody>
      </p:sp>
    </p:spTree>
    <p:extLst>
      <p:ext uri="{BB962C8B-B14F-4D97-AF65-F5344CB8AC3E}">
        <p14:creationId xmlns:p14="http://schemas.microsoft.com/office/powerpoint/2010/main" val="33305377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As seen in the previous slides, many HHS agencies target</a:t>
            </a:r>
            <a:r>
              <a:rPr lang="en-US" altLang="en-US" baseline="0" dirty="0">
                <a:ea typeface="ＭＳ Ｐゴシック" panose="020B0600070205080204" pitchFamily="34" charset="-128"/>
              </a:rPr>
              <a:t> </a:t>
            </a:r>
            <a:r>
              <a:rPr lang="en-US" altLang="en-US" dirty="0">
                <a:ea typeface="ＭＳ Ｐゴシック" panose="020B0600070205080204" pitchFamily="34" charset="-128"/>
              </a:rPr>
              <a:t>needy, underserved, or rural populations. The Indian Health Service, or </a:t>
            </a:r>
            <a:r>
              <a:rPr lang="en-US" altLang="en-US" dirty="0" err="1">
                <a:ea typeface="ＭＳ Ｐゴシック" panose="020B0600070205080204" pitchFamily="34" charset="-128"/>
              </a:rPr>
              <a:t>IHS</a:t>
            </a:r>
            <a:r>
              <a:rPr lang="en-US" altLang="en-US" dirty="0">
                <a:ea typeface="ＭＳ Ｐゴシック" panose="020B0600070205080204" pitchFamily="34" charset="-128"/>
              </a:rPr>
              <a:t>, is the federal agency that serves American Indians and Alaska Natives. Its mission is to improve the physical, psychological, and spiritual health of these groups by ensuring access to public health services. Health care for these groups must be delivered in a culturally sensitive manner that recognizes the sovereign rights of tribes. In fact, the U.S. has 567</a:t>
            </a:r>
            <a:r>
              <a:rPr lang="en-US" dirty="0">
                <a:effectLst/>
              </a:rPr>
              <a:t> </a:t>
            </a:r>
            <a:r>
              <a:rPr lang="en-US" altLang="en-US" dirty="0">
                <a:ea typeface="ＭＳ Ｐゴシック" panose="020B0600070205080204" pitchFamily="34" charset="-128"/>
              </a:rPr>
              <a:t>federally-recognized tribes in thirty-five states, totaling about two million individuals, who mainly reside on reservations, or in rural areas.</a:t>
            </a:r>
          </a:p>
          <a:p>
            <a:r>
              <a:rPr lang="en-US" altLang="en-US" dirty="0">
                <a:ea typeface="ＭＳ Ｐゴシック" panose="020B0600070205080204" pitchFamily="34" charset="-128"/>
              </a:rPr>
              <a:t>Unfortunately, Native populations have poorer health than other Americans. Their life expectancy is a full five years shorter. For American Indians and Alaska Natives born today, their life expectancy is 4.4 years less than the U.S. ‘all races’ population. Sometimes these problems are due to poor education, poverty, discrimination, and cultural misunderstandings. The IHS seeks to address these problems, as well as health disparities.</a:t>
            </a:r>
          </a:p>
          <a:p>
            <a:endParaRPr lang="en-US" altLang="en-US" dirty="0">
              <a:ea typeface="ＭＳ Ｐゴシック" panose="020B0600070205080204" pitchFamily="34" charset="-128"/>
            </a:endParaRPr>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pPr>
            <a:fld id="{7CE7A0A3-F71E-48B6-A912-B1040AE10119}" type="slidenum">
              <a:rPr lang="en-US" altLang="en-US"/>
              <a:pPr eaLnBrk="1" hangingPunct="1">
                <a:spcBef>
                  <a:spcPct val="0"/>
                </a:spcBef>
              </a:pPr>
              <a:t>18</a:t>
            </a:fld>
            <a:endParaRPr lang="en-US" altLang="en-US" dirty="0"/>
          </a:p>
        </p:txBody>
      </p:sp>
    </p:spTree>
    <p:extLst>
      <p:ext uri="{BB962C8B-B14F-4D97-AF65-F5344CB8AC3E}">
        <p14:creationId xmlns:p14="http://schemas.microsoft.com/office/powerpoint/2010/main" val="31109279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The medical research arm of the HHS is the National Institutes of Health, or NIH. This is the largest source of medical research funding in the world, promoting scientific discoveries in every U.S. state and abroad. Research is conducted at universities or research centers, and at NIH laboratories on its own campus. </a:t>
            </a:r>
          </a:p>
          <a:p>
            <a:r>
              <a:rPr lang="en-US" altLang="en-US" dirty="0">
                <a:ea typeface="ＭＳ Ｐゴシック" panose="020B0600070205080204" pitchFamily="34" charset="-128"/>
              </a:rPr>
              <a:t>The NIH is organized into twenty-seven institutes and centers, many of which focus on diseases or body systems. Some well-known examples are the National Cancer Institute, the National Institute of Mental Health, and the National Institute of Diabetes and Digestive and Kidney Diseases. Other institutes and centers focus on specific patient groups, such as children and the elderly, for example through the National Institute on Aging. Still other departments focus on specific research issues. </a:t>
            </a:r>
          </a:p>
          <a:p>
            <a:endParaRPr lang="en-US" altLang="en-US" dirty="0">
              <a:ea typeface="ＭＳ Ｐゴシック" panose="020B0600070205080204" pitchFamily="34" charset="-128"/>
            </a:endParaRPr>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pPr>
            <a:fld id="{38729D7E-7F79-400F-8C49-EA1341BDD1C2}" type="slidenum">
              <a:rPr lang="en-US" altLang="en-US"/>
              <a:pPr eaLnBrk="1" hangingPunct="1">
                <a:spcBef>
                  <a:spcPct val="0"/>
                </a:spcBef>
              </a:pPr>
              <a:t>19</a:t>
            </a:fld>
            <a:endParaRPr lang="en-US" altLang="en-US" dirty="0"/>
          </a:p>
        </p:txBody>
      </p:sp>
    </p:spTree>
    <p:extLst>
      <p:ext uri="{BB962C8B-B14F-4D97-AF65-F5344CB8AC3E}">
        <p14:creationId xmlns:p14="http://schemas.microsoft.com/office/powerpoint/2010/main" val="36845998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Every society needs to be policed. The Office of the Inspector General, or OIG, works to protect the integrity of HHS programs. It performs nationwide audits and investigations, and it reports any abuses, fraud, or waste to the Office of the Secretary and to Congress. They also recommend corrections.</a:t>
            </a:r>
          </a:p>
          <a:p>
            <a:r>
              <a:rPr lang="en-US" altLang="en-US" dirty="0">
                <a:ea typeface="ＭＳ Ｐゴシック" panose="020B0600070205080204" pitchFamily="34" charset="-128"/>
              </a:rPr>
              <a:t>An important part of the OIG’s work is its ongoing efforts to stop Medicare and Medicaid fraud. It even posts an online list of “Most-Wanted Health Care Fugitives.” The list includes the names and photos of individuals who received millions of dollars in false Medicaid and Medicare claims, then escaped prosecution. Both health care providers and the public are encouraged to help the OIG identify fraud and abuse.</a:t>
            </a:r>
          </a:p>
          <a:p>
            <a:endParaRPr lang="en-US" altLang="en-US" dirty="0">
              <a:ea typeface="ＭＳ Ｐゴシック" panose="020B0600070205080204" pitchFamily="34" charset="-128"/>
            </a:endParaRPr>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pPr>
            <a:fld id="{65DE8CDB-E3E7-4099-9903-C3F4053B2B1C}" type="slidenum">
              <a:rPr lang="en-US" altLang="en-US"/>
              <a:pPr eaLnBrk="1" hangingPunct="1">
                <a:spcBef>
                  <a:spcPct val="0"/>
                </a:spcBef>
              </a:pPr>
              <a:t>20</a:t>
            </a:fld>
            <a:endParaRPr lang="en-US" altLang="en-US" dirty="0"/>
          </a:p>
        </p:txBody>
      </p:sp>
    </p:spTree>
    <p:extLst>
      <p:ext uri="{BB962C8B-B14F-4D97-AF65-F5344CB8AC3E}">
        <p14:creationId xmlns:p14="http://schemas.microsoft.com/office/powerpoint/2010/main" val="30295962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The Substance Abuse and Mental Health Services Administration, or SAMHSA, works to improve the health of people with mental illness and those who abuse alcohol, tobacco, or illegal drugs. The agency provides funding for special programs and disseminates information on behavioral health issues. The rationale is that prevention and treatment reduce health care costs and social costs for individuals, families, and communities. </a:t>
            </a:r>
          </a:p>
          <a:p>
            <a:r>
              <a:rPr lang="en-US" altLang="en-US">
                <a:ea typeface="ＭＳ Ｐゴシック" panose="020B0600070205080204" pitchFamily="34" charset="-128"/>
              </a:rPr>
              <a:t>SAMHSA’s projects </a:t>
            </a:r>
            <a:r>
              <a:rPr lang="en-US" altLang="en-US" dirty="0">
                <a:ea typeface="ＭＳ Ｐゴシック" panose="020B0600070205080204" pitchFamily="34" charset="-128"/>
              </a:rPr>
              <a:t>are spelled out in six strategic initiatives</a:t>
            </a:r>
          </a:p>
          <a:p>
            <a:pPr marL="171450" lvl="0" indent="-171450">
              <a:buFont typeface="Arial" panose="020B0604020202020204" pitchFamily="34" charset="0"/>
              <a:buChar char="•"/>
            </a:pPr>
            <a:r>
              <a:rPr lang="en-US" sz="1000" kern="1200" dirty="0">
                <a:solidFill>
                  <a:schemeClr val="tx1"/>
                </a:solidFill>
                <a:effectLst/>
                <a:latin typeface="Arial" pitchFamily="34" charset="0"/>
                <a:ea typeface="+mn-ea"/>
                <a:cs typeface="Arial" pitchFamily="34" charset="0"/>
              </a:rPr>
              <a:t>Prevent substance abuse and mental illness</a:t>
            </a:r>
            <a:endParaRPr lang="en-US" sz="1100" kern="1200" dirty="0">
              <a:solidFill>
                <a:schemeClr val="tx1"/>
              </a:solidFill>
              <a:effectLst/>
              <a:latin typeface="Arial" pitchFamily="34" charset="0"/>
              <a:ea typeface="+mn-ea"/>
              <a:cs typeface="Arial" pitchFamily="34" charset="0"/>
            </a:endParaRPr>
          </a:p>
          <a:p>
            <a:pPr marL="171450" lvl="0" indent="-171450">
              <a:buFont typeface="Arial" panose="020B0604020202020204" pitchFamily="34" charset="0"/>
              <a:buChar char="•"/>
            </a:pPr>
            <a:r>
              <a:rPr lang="en-US" sz="1000" kern="1200" dirty="0">
                <a:solidFill>
                  <a:schemeClr val="tx1"/>
                </a:solidFill>
                <a:effectLst/>
                <a:latin typeface="Arial" pitchFamily="34" charset="0"/>
                <a:ea typeface="+mn-ea"/>
                <a:cs typeface="Arial" pitchFamily="34" charset="0"/>
              </a:rPr>
              <a:t>Integrate health systems to ensure that behavioral health care services are accessible and connected to the broader health care system</a:t>
            </a:r>
            <a:endParaRPr lang="en-US" sz="1100" kern="1200" dirty="0">
              <a:solidFill>
                <a:schemeClr val="tx1"/>
              </a:solidFill>
              <a:effectLst/>
              <a:latin typeface="Arial" pitchFamily="34" charset="0"/>
              <a:ea typeface="+mn-ea"/>
              <a:cs typeface="Arial" pitchFamily="34" charset="0"/>
            </a:endParaRPr>
          </a:p>
          <a:p>
            <a:pPr marL="171450" lvl="0" indent="-171450">
              <a:buFont typeface="Arial" panose="020B0604020202020204" pitchFamily="34" charset="0"/>
              <a:buChar char="•"/>
            </a:pPr>
            <a:r>
              <a:rPr lang="en-US" sz="1000" kern="1200" dirty="0">
                <a:solidFill>
                  <a:schemeClr val="tx1"/>
                </a:solidFill>
                <a:effectLst/>
                <a:latin typeface="Arial" pitchFamily="34" charset="0"/>
                <a:ea typeface="+mn-ea"/>
                <a:cs typeface="Arial" pitchFamily="34" charset="0"/>
              </a:rPr>
              <a:t>Establish a trauma-informed approach in health, behavioral health, human services, and related systems</a:t>
            </a:r>
            <a:endParaRPr lang="en-US" sz="1100" kern="1200" dirty="0">
              <a:solidFill>
                <a:schemeClr val="tx1"/>
              </a:solidFill>
              <a:effectLst/>
              <a:latin typeface="Arial" pitchFamily="34" charset="0"/>
              <a:ea typeface="+mn-ea"/>
              <a:cs typeface="Arial" pitchFamily="34" charset="0"/>
            </a:endParaRPr>
          </a:p>
          <a:p>
            <a:pPr marL="171450" lvl="0" indent="-171450">
              <a:buFont typeface="Arial" panose="020B0604020202020204" pitchFamily="34" charset="0"/>
              <a:buChar char="•"/>
            </a:pPr>
            <a:r>
              <a:rPr lang="en-US" sz="1000" kern="1200" dirty="0">
                <a:solidFill>
                  <a:schemeClr val="tx1"/>
                </a:solidFill>
                <a:effectLst/>
                <a:latin typeface="Arial" pitchFamily="34" charset="0"/>
                <a:ea typeface="+mn-ea"/>
                <a:cs typeface="Arial" pitchFamily="34" charset="0"/>
              </a:rPr>
              <a:t>Provide mental and substance use disorder recovery support</a:t>
            </a:r>
            <a:endParaRPr lang="en-US" sz="1100" kern="1200" dirty="0">
              <a:solidFill>
                <a:schemeClr val="tx1"/>
              </a:solidFill>
              <a:effectLst/>
              <a:latin typeface="Arial" pitchFamily="34" charset="0"/>
              <a:ea typeface="+mn-ea"/>
              <a:cs typeface="Arial" pitchFamily="34" charset="0"/>
            </a:endParaRPr>
          </a:p>
          <a:p>
            <a:pPr marL="171450" lvl="0" indent="-171450">
              <a:buFont typeface="Arial" panose="020B0604020202020204" pitchFamily="34" charset="0"/>
              <a:buChar char="•"/>
            </a:pPr>
            <a:r>
              <a:rPr lang="en-US" sz="1000" kern="1200" dirty="0">
                <a:solidFill>
                  <a:schemeClr val="tx1"/>
                </a:solidFill>
                <a:effectLst/>
                <a:latin typeface="Arial" pitchFamily="34" charset="0"/>
                <a:ea typeface="+mn-ea"/>
                <a:cs typeface="Arial" pitchFamily="34" charset="0"/>
              </a:rPr>
              <a:t>Promote health information technology and electronic medical records</a:t>
            </a:r>
            <a:endParaRPr lang="en-US" sz="1100" kern="1200" dirty="0">
              <a:solidFill>
                <a:schemeClr val="tx1"/>
              </a:solidFill>
              <a:effectLst/>
              <a:latin typeface="Arial" pitchFamily="34" charset="0"/>
              <a:ea typeface="+mn-ea"/>
              <a:cs typeface="Arial" pitchFamily="34" charset="0"/>
            </a:endParaRPr>
          </a:p>
          <a:p>
            <a:pPr marL="171450" indent="-171450">
              <a:buFont typeface="Arial" panose="020B0604020202020204" pitchFamily="34" charset="0"/>
              <a:buChar char="•"/>
            </a:pPr>
            <a:r>
              <a:rPr lang="en-US" altLang="en-US" dirty="0">
                <a:ea typeface="ＭＳ Ｐゴシック" panose="020B0600070205080204" pitchFamily="34" charset="-128"/>
              </a:rPr>
              <a:t>Promote cultura</a:t>
            </a:r>
            <a:r>
              <a:rPr lang="en-US" altLang="en-US" baseline="0" dirty="0">
                <a:ea typeface="ＭＳ Ｐゴシック" panose="020B0600070205080204" pitchFamily="34" charset="-128"/>
              </a:rPr>
              <a:t>l awareness in health care practitioners</a:t>
            </a:r>
            <a:endParaRPr lang="en-US" altLang="en-US" dirty="0">
              <a:ea typeface="ＭＳ Ｐゴシック" panose="020B0600070205080204" pitchFamily="34" charset="-128"/>
            </a:endParaRPr>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pPr>
            <a:fld id="{0A4773DF-09AB-4488-884E-D4B9DC6A2124}" type="slidenum">
              <a:rPr lang="en-US" altLang="en-US"/>
              <a:pPr eaLnBrk="1" hangingPunct="1">
                <a:spcBef>
                  <a:spcPct val="0"/>
                </a:spcBef>
              </a:pPr>
              <a:t>21</a:t>
            </a:fld>
            <a:endParaRPr lang="en-US" altLang="en-US" dirty="0"/>
          </a:p>
        </p:txBody>
      </p:sp>
    </p:spTree>
    <p:extLst>
      <p:ext uri="{BB962C8B-B14F-4D97-AF65-F5344CB8AC3E}">
        <p14:creationId xmlns:p14="http://schemas.microsoft.com/office/powerpoint/2010/main" val="32576140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With so much going on at the federal level, what is the role of individual states in providing health care? All states have a department of health, although organizational structures vary. State health departments manage disease prevention and treatment, health promotion, and public health services for special groups, such as racial</a:t>
            </a:r>
            <a:r>
              <a:rPr lang="en-US" altLang="en-US" baseline="0" dirty="0">
                <a:ea typeface="ＭＳ Ｐゴシック" panose="020B0600070205080204" pitchFamily="34" charset="-128"/>
              </a:rPr>
              <a:t> and </a:t>
            </a:r>
            <a:r>
              <a:rPr lang="en-US" altLang="en-US" dirty="0">
                <a:ea typeface="ＭＳ Ｐゴシック" panose="020B0600070205080204" pitchFamily="34" charset="-128"/>
              </a:rPr>
              <a:t>ethnic minorities, families, and senior citizens. State and local governments also partner with the HHS to provide these services through state or county agencies or private companies. </a:t>
            </a:r>
          </a:p>
          <a:p>
            <a:r>
              <a:rPr lang="en-US" altLang="en-US" dirty="0">
                <a:ea typeface="ＭＳ Ｐゴシック" panose="020B0600070205080204" pitchFamily="34" charset="-128"/>
              </a:rPr>
              <a:t>Recognizing the disparities in the U.S. health care system, the National Academy for State Health Policy works with states to improve health care access and quality. The Academy encourages states to collaborate with the federal government and private companies, and to share information with other states. Currently, the Agency is working with states as they implement payment reform initiatives related to the Affordable Care Act, the most recent federal health care reform law. </a:t>
            </a:r>
          </a:p>
          <a:p>
            <a:endParaRPr lang="en-US" altLang="en-US" dirty="0">
              <a:ea typeface="ＭＳ Ｐゴシック" panose="020B0600070205080204" pitchFamily="34" charset="-128"/>
            </a:endParaRPr>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pPr>
            <a:fld id="{E3A1EF19-4D9D-46CA-87C5-1472272E4CC4}" type="slidenum">
              <a:rPr lang="en-US" altLang="en-US"/>
              <a:pPr eaLnBrk="1" hangingPunct="1">
                <a:spcBef>
                  <a:spcPct val="0"/>
                </a:spcBef>
              </a:pPr>
              <a:t>22</a:t>
            </a:fld>
            <a:endParaRPr lang="en-US" altLang="en-US" dirty="0"/>
          </a:p>
        </p:txBody>
      </p:sp>
    </p:spTree>
    <p:extLst>
      <p:ext uri="{BB962C8B-B14F-4D97-AF65-F5344CB8AC3E}">
        <p14:creationId xmlns:p14="http://schemas.microsoft.com/office/powerpoint/2010/main" val="12247189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Some local governments run clinics and hospitals, but they generally do not provide health care to their residents directly; instead, various types of private organizations fill this need. </a:t>
            </a:r>
          </a:p>
          <a:p>
            <a:r>
              <a:rPr lang="en-US" altLang="en-US" dirty="0">
                <a:ea typeface="ＭＳ Ｐゴシック" panose="020B0600070205080204" pitchFamily="34" charset="-128"/>
              </a:rPr>
              <a:t>Independent health care providers may be single physicians or group practices in the community. Corporate health care refers to self-insured companies that provide health plans and benefits for employees, their families, and retirees. </a:t>
            </a:r>
          </a:p>
          <a:p>
            <a:r>
              <a:rPr lang="en-US" altLang="en-US" dirty="0">
                <a:ea typeface="ＭＳ Ｐゴシック" panose="020B0600070205080204" pitchFamily="34" charset="-128"/>
              </a:rPr>
              <a:t>Community health centers operate in every U.S. state. They provide primary health care services to low-income residents and are supported by public financing. </a:t>
            </a:r>
          </a:p>
          <a:p>
            <a:r>
              <a:rPr lang="en-US" altLang="en-US" dirty="0">
                <a:ea typeface="ＭＳ Ｐゴシック" panose="020B0600070205080204" pitchFamily="34" charset="-128"/>
              </a:rPr>
              <a:t>At all local levels, health care agencies can operate on either a for-profit or nonprofit basis. All community health centers are nonprofit organizations, but so are about 60% of community hospitals, 30% of nursing homes, and 17% of home health care agencies.</a:t>
            </a: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pPr>
            <a:fld id="{889CA050-4ABD-4429-943C-BC8F4E2CF43B}" type="slidenum">
              <a:rPr lang="en-US" altLang="en-US"/>
              <a:pPr eaLnBrk="1" hangingPunct="1">
                <a:spcBef>
                  <a:spcPct val="0"/>
                </a:spcBef>
              </a:pPr>
              <a:t>23</a:t>
            </a:fld>
            <a:endParaRPr lang="en-US" altLang="en-US" dirty="0"/>
          </a:p>
        </p:txBody>
      </p:sp>
    </p:spTree>
    <p:extLst>
      <p:ext uri="{BB962C8B-B14F-4D97-AF65-F5344CB8AC3E}">
        <p14:creationId xmlns:p14="http://schemas.microsoft.com/office/powerpoint/2010/main" val="35040728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Given the complexity of the U.S. health care system, it is not surprising that many types of hospitals exist. Hospitals may be for-profit or nonprofit, and they may or may not be supported by the government. They may provide general or specialty health care. They may be affiliated with large teaching and research institutions at universities, or they may be based in the community. For-profit hospitals may be single centers, or they may be chains with locations in many states, run by corporations. Critical access hospitals are rural acute care hospitals</a:t>
            </a:r>
            <a:r>
              <a:rPr lang="en-US" altLang="en-US" baseline="0" dirty="0">
                <a:ea typeface="ＭＳ Ｐゴシック" panose="020B0600070205080204" pitchFamily="34" charset="-128"/>
              </a:rPr>
              <a:t> </a:t>
            </a:r>
            <a:r>
              <a:rPr lang="en-US" altLang="en-US" dirty="0">
                <a:ea typeface="ＭＳ Ｐゴシック" panose="020B0600070205080204" pitchFamily="34" charset="-128"/>
              </a:rPr>
              <a:t>that are certified to receive reimbursement from Medicare.</a:t>
            </a:r>
          </a:p>
          <a:p>
            <a:endParaRPr lang="en-US" altLang="en-US" dirty="0">
              <a:ea typeface="ＭＳ Ｐゴシック" panose="020B0600070205080204" pitchFamily="34" charset="-128"/>
            </a:endParaRPr>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pPr>
            <a:fld id="{DB317FF3-FCEF-47DD-9903-8D7DD0767FDE}" type="slidenum">
              <a:rPr lang="en-US" altLang="en-US"/>
              <a:pPr eaLnBrk="1" hangingPunct="1">
                <a:spcBef>
                  <a:spcPct val="0"/>
                </a:spcBef>
              </a:pPr>
              <a:t>24</a:t>
            </a:fld>
            <a:endParaRPr lang="en-US" altLang="en-US" dirty="0"/>
          </a:p>
        </p:txBody>
      </p:sp>
    </p:spTree>
    <p:extLst>
      <p:ext uri="{BB962C8B-B14F-4D97-AF65-F5344CB8AC3E}">
        <p14:creationId xmlns:p14="http://schemas.microsoft.com/office/powerpoint/2010/main" val="28245807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This concludes lecture a of </a:t>
            </a:r>
            <a:r>
              <a:rPr lang="en-US" altLang="en-US" b="0" i="0" dirty="0">
                <a:ea typeface="ＭＳ Ｐゴシック" panose="020B0600070205080204" pitchFamily="34" charset="-128"/>
              </a:rPr>
              <a:t>Delivering Health Care, Part 1.</a:t>
            </a:r>
            <a:r>
              <a:rPr lang="en-US" altLang="en-US" dirty="0">
                <a:ea typeface="ＭＳ Ｐゴシック" panose="020B0600070205080204" pitchFamily="34" charset="-128"/>
              </a:rPr>
              <a:t> </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In summary, this lecture described the organization of health care at the federal, state, and local levels. The HHS provides oversight through its eleven operating divisions. States run their own departments of health, and health care is accessed locally through private practices, clinics, and hospitals. The overall goal is to ensure the health of all Americans.</a:t>
            </a:r>
          </a:p>
          <a:p>
            <a:endParaRPr lang="en-US" altLang="en-US" dirty="0">
              <a:ea typeface="ＭＳ Ｐゴシック" panose="020B0600070205080204" pitchFamily="34" charset="-128"/>
            </a:endParaRPr>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pPr>
            <a:fld id="{E4AFC05C-3A8B-483B-B20C-254FCC5846A2}" type="slidenum">
              <a:rPr lang="en-US" altLang="en-US"/>
              <a:pPr eaLnBrk="1" hangingPunct="1">
                <a:spcBef>
                  <a:spcPct val="0"/>
                </a:spcBef>
              </a:pPr>
              <a:t>25</a:t>
            </a:fld>
            <a:endParaRPr lang="en-US" altLang="en-US" dirty="0"/>
          </a:p>
        </p:txBody>
      </p:sp>
    </p:spTree>
    <p:extLst>
      <p:ext uri="{BB962C8B-B14F-4D97-AF65-F5344CB8AC3E}">
        <p14:creationId xmlns:p14="http://schemas.microsoft.com/office/powerpoint/2010/main" val="9196194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ea typeface="ＭＳ Ｐゴシック" panose="020B0600070205080204" pitchFamily="34" charset="-128"/>
              </a:rPr>
              <a:t>References slide. No audio.</a:t>
            </a:r>
          </a:p>
        </p:txBody>
      </p:sp>
      <p:sp>
        <p:nvSpPr>
          <p:cNvPr id="4" name="Footer Placeholder 3"/>
          <p:cNvSpPr>
            <a:spLocks noGrp="1"/>
          </p:cNvSpPr>
          <p:nvPr>
            <p:ph type="ftr" sz="quarter" idx="10"/>
          </p:nvPr>
        </p:nvSpPr>
        <p:spPr/>
        <p:txBody>
          <a:bodyPr/>
          <a:lstStyle/>
          <a:p>
            <a:pPr>
              <a:defRPr/>
            </a:pPr>
            <a:r>
              <a:rPr lang="en-US"/>
              <a:t>Health IT Workforce Curriculum Version 4.0</a:t>
            </a:r>
            <a:endParaRPr lang="en-US" dirty="0"/>
          </a:p>
        </p:txBody>
      </p:sp>
      <p:sp>
        <p:nvSpPr>
          <p:cNvPr id="5" name="Slide Number Placeholder 4"/>
          <p:cNvSpPr>
            <a:spLocks noGrp="1"/>
          </p:cNvSpPr>
          <p:nvPr>
            <p:ph type="sldNum" sz="quarter" idx="11"/>
          </p:nvPr>
        </p:nvSpPr>
        <p:spPr/>
        <p:txBody>
          <a:bodyPr/>
          <a:lstStyle/>
          <a:p>
            <a:fld id="{BC67021A-487C-4D8E-B66A-9A323BD1E9A7}" type="slidenum">
              <a:rPr lang="en-US" altLang="en-US" smtClean="0"/>
              <a:pPr/>
              <a:t>26</a:t>
            </a:fld>
            <a:endParaRPr lang="en-US" altLang="en-US" dirty="0"/>
          </a:p>
        </p:txBody>
      </p:sp>
    </p:spTree>
    <p:extLst>
      <p:ext uri="{BB962C8B-B14F-4D97-AF65-F5344CB8AC3E}">
        <p14:creationId xmlns:p14="http://schemas.microsoft.com/office/powerpoint/2010/main" val="5719986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References slide. No audio.</a:t>
            </a:r>
          </a:p>
        </p:txBody>
      </p:sp>
      <p:sp>
        <p:nvSpPr>
          <p:cNvPr id="4" name="Footer Placeholder 3"/>
          <p:cNvSpPr>
            <a:spLocks noGrp="1"/>
          </p:cNvSpPr>
          <p:nvPr>
            <p:ph type="ftr" sz="quarter" idx="4"/>
          </p:nvPr>
        </p:nvSpPr>
        <p:spPr/>
        <p:txBody>
          <a:bodyPr/>
          <a:lstStyle/>
          <a:p>
            <a:pPr>
              <a:defRPr/>
            </a:pPr>
            <a:endParaRPr lang="en-US" dirty="0"/>
          </a:p>
        </p:txBody>
      </p:sp>
      <p:sp>
        <p:nvSpPr>
          <p:cNvPr id="61445"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pPr>
            <a:fld id="{E6A799A9-B521-40F4-8ADB-719C18A30D50}" type="slidenum">
              <a:rPr lang="en-US" altLang="en-US"/>
              <a:pPr eaLnBrk="1" hangingPunct="1">
                <a:spcBef>
                  <a:spcPct val="0"/>
                </a:spcBef>
              </a:pPr>
              <a:t>27</a:t>
            </a:fld>
            <a:endParaRPr lang="en-US" altLang="en-US" dirty="0"/>
          </a:p>
        </p:txBody>
      </p:sp>
    </p:spTree>
    <p:extLst>
      <p:ext uri="{BB962C8B-B14F-4D97-AF65-F5344CB8AC3E}">
        <p14:creationId xmlns:p14="http://schemas.microsoft.com/office/powerpoint/2010/main" val="10418267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References slide. No audio.</a:t>
            </a:r>
          </a:p>
        </p:txBody>
      </p:sp>
      <p:sp>
        <p:nvSpPr>
          <p:cNvPr id="4" name="Footer Placeholder 3"/>
          <p:cNvSpPr>
            <a:spLocks noGrp="1"/>
          </p:cNvSpPr>
          <p:nvPr>
            <p:ph type="ftr" sz="quarter" idx="4"/>
          </p:nvPr>
        </p:nvSpPr>
        <p:spPr/>
        <p:txBody>
          <a:bodyPr/>
          <a:lstStyle/>
          <a:p>
            <a:pPr>
              <a:defRPr/>
            </a:pPr>
            <a:endParaRPr lang="en-US" dirty="0"/>
          </a:p>
        </p:txBody>
      </p:sp>
      <p:sp>
        <p:nvSpPr>
          <p:cNvPr id="61445"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pPr>
            <a:fld id="{E6A799A9-B521-40F4-8ADB-719C18A30D50}" type="slidenum">
              <a:rPr lang="en-US" altLang="en-US"/>
              <a:pPr eaLnBrk="1" hangingPunct="1">
                <a:spcBef>
                  <a:spcPct val="0"/>
                </a:spcBef>
              </a:pPr>
              <a:t>28</a:t>
            </a:fld>
            <a:endParaRPr lang="en-US" altLang="en-US" dirty="0"/>
          </a:p>
        </p:txBody>
      </p:sp>
    </p:spTree>
    <p:extLst>
      <p:ext uri="{BB962C8B-B14F-4D97-AF65-F5344CB8AC3E}">
        <p14:creationId xmlns:p14="http://schemas.microsoft.com/office/powerpoint/2010/main" val="42604845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audio</a:t>
            </a:r>
          </a:p>
        </p:txBody>
      </p:sp>
      <p:sp>
        <p:nvSpPr>
          <p:cNvPr id="4" name="Footer Placeholder 3"/>
          <p:cNvSpPr>
            <a:spLocks noGrp="1"/>
          </p:cNvSpPr>
          <p:nvPr>
            <p:ph type="ftr" sz="quarter" idx="10"/>
          </p:nvPr>
        </p:nvSpPr>
        <p:spPr/>
        <p:txBody>
          <a:bodyPr/>
          <a:lstStyle/>
          <a:p>
            <a:pPr>
              <a:defRPr/>
            </a:pPr>
            <a:r>
              <a:rPr lang="en-US" dirty="0"/>
              <a:t>Health IT Workforce Curriculum Version 4.0</a:t>
            </a:r>
          </a:p>
        </p:txBody>
      </p:sp>
      <p:sp>
        <p:nvSpPr>
          <p:cNvPr id="5" name="Slide Number Placeholder 4"/>
          <p:cNvSpPr>
            <a:spLocks noGrp="1"/>
          </p:cNvSpPr>
          <p:nvPr>
            <p:ph type="sldNum" sz="quarter" idx="11"/>
          </p:nvPr>
        </p:nvSpPr>
        <p:spPr/>
        <p:txBody>
          <a:bodyPr/>
          <a:lstStyle/>
          <a:p>
            <a:fld id="{BC67021A-487C-4D8E-B66A-9A323BD1E9A7}" type="slidenum">
              <a:rPr lang="en-US" altLang="en-US" smtClean="0"/>
              <a:pPr/>
              <a:t>29</a:t>
            </a:fld>
            <a:endParaRPr lang="en-US" altLang="en-US" dirty="0"/>
          </a:p>
        </p:txBody>
      </p:sp>
    </p:spTree>
    <p:extLst>
      <p:ext uri="{BB962C8B-B14F-4D97-AF65-F5344CB8AC3E}">
        <p14:creationId xmlns:p14="http://schemas.microsoft.com/office/powerpoint/2010/main" val="17454879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kern="1200" dirty="0">
                <a:solidFill>
                  <a:schemeClr val="tx1"/>
                </a:solidFill>
                <a:effectLst/>
                <a:latin typeface="Arial" pitchFamily="34" charset="0"/>
                <a:ea typeface="+mn-ea"/>
                <a:cs typeface="Arial" pitchFamily="34" charset="0"/>
              </a:rPr>
              <a:t>Welcome to Introduction to Health Care and Public Health in the U.S.: Delivering Health</a:t>
            </a:r>
            <a:r>
              <a:rPr lang="en-US" sz="1000" kern="1200" baseline="0" dirty="0">
                <a:solidFill>
                  <a:schemeClr val="tx1"/>
                </a:solidFill>
                <a:effectLst/>
                <a:latin typeface="Arial" pitchFamily="34" charset="0"/>
                <a:ea typeface="+mn-ea"/>
                <a:cs typeface="Arial" pitchFamily="34" charset="0"/>
              </a:rPr>
              <a:t> Care, Part 1.</a:t>
            </a:r>
            <a:r>
              <a:rPr lang="en-US" sz="1000" kern="1200" dirty="0">
                <a:solidFill>
                  <a:schemeClr val="tx1"/>
                </a:solidFill>
                <a:effectLst/>
                <a:latin typeface="Arial" pitchFamily="34" charset="0"/>
                <a:ea typeface="+mn-ea"/>
                <a:cs typeface="Arial" pitchFamily="34" charset="0"/>
              </a:rPr>
              <a:t> This is lecture b.</a:t>
            </a:r>
          </a:p>
          <a:p>
            <a:r>
              <a:rPr lang="en-US" sz="1000" kern="1200" dirty="0">
                <a:solidFill>
                  <a:schemeClr val="tx1"/>
                </a:solidFill>
                <a:effectLst/>
                <a:latin typeface="Arial" pitchFamily="34" charset="0"/>
                <a:ea typeface="+mn-ea"/>
                <a:cs typeface="Arial" pitchFamily="34" charset="0"/>
              </a:rPr>
              <a:t>The component, Introduction to Health Care and Public Health in the U.S., is a survey of how health care and public health are organized and how services are delivered in the U.S. It covers public policy, relevant organizations and their interrelationships, professional roles, legal and regulatory issues, and payment systems. It also addresses health reform initiatives in the U.S.</a:t>
            </a:r>
          </a:p>
          <a:p>
            <a:endParaRPr lang="en-US" dirty="0"/>
          </a:p>
        </p:txBody>
      </p:sp>
      <p:sp>
        <p:nvSpPr>
          <p:cNvPr id="4" name="Footer Placeholder 3"/>
          <p:cNvSpPr>
            <a:spLocks noGrp="1"/>
          </p:cNvSpPr>
          <p:nvPr>
            <p:ph type="ftr" sz="quarter" idx="10"/>
          </p:nvPr>
        </p:nvSpPr>
        <p:spPr/>
        <p:txBody>
          <a:bodyPr/>
          <a:lstStyle/>
          <a:p>
            <a:pPr>
              <a:defRPr/>
            </a:pPr>
            <a:r>
              <a:rPr lang="en-US" dirty="0"/>
              <a:t>Health IT Workforce Curriculum Version 4.0</a:t>
            </a:r>
          </a:p>
        </p:txBody>
      </p:sp>
      <p:sp>
        <p:nvSpPr>
          <p:cNvPr id="5" name="Slide Number Placeholder 4"/>
          <p:cNvSpPr>
            <a:spLocks noGrp="1"/>
          </p:cNvSpPr>
          <p:nvPr>
            <p:ph type="sldNum" sz="quarter" idx="11"/>
          </p:nvPr>
        </p:nvSpPr>
        <p:spPr/>
        <p:txBody>
          <a:bodyPr/>
          <a:lstStyle/>
          <a:p>
            <a:fld id="{BC67021A-487C-4D8E-B66A-9A323BD1E9A7}" type="slidenum">
              <a:rPr lang="en-US" altLang="en-US" smtClean="0"/>
              <a:pPr/>
              <a:t>30</a:t>
            </a:fld>
            <a:endParaRPr lang="en-US" altLang="en-US" dirty="0"/>
          </a:p>
        </p:txBody>
      </p:sp>
    </p:spTree>
    <p:extLst>
      <p:ext uri="{BB962C8B-B14F-4D97-AF65-F5344CB8AC3E}">
        <p14:creationId xmlns:p14="http://schemas.microsoft.com/office/powerpoint/2010/main" val="17263890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The learning objectives for </a:t>
            </a:r>
            <a:r>
              <a:rPr lang="en-US" altLang="en-US" b="0" i="0" dirty="0">
                <a:ea typeface="ＭＳ Ｐゴシック" panose="020B0600070205080204" pitchFamily="34" charset="-128"/>
              </a:rPr>
              <a:t>Delivering Health Care, Part 1</a:t>
            </a:r>
            <a:r>
              <a:rPr lang="en-US" altLang="en-US" b="1" i="1" dirty="0">
                <a:ea typeface="ＭＳ Ｐゴシック" panose="020B0600070205080204" pitchFamily="34" charset="-128"/>
              </a:rPr>
              <a:t> </a:t>
            </a:r>
            <a:r>
              <a:rPr lang="en-US" altLang="en-US" dirty="0"/>
              <a:t>are to:</a:t>
            </a:r>
          </a:p>
          <a:p>
            <a:pPr marL="171450" indent="-171450">
              <a:buFont typeface="Arial" panose="020B0604020202020204" pitchFamily="34" charset="0"/>
              <a:buChar char="•"/>
            </a:pPr>
            <a:r>
              <a:rPr lang="en-US" altLang="en-US" dirty="0"/>
              <a:t>Describe the organization of health</a:t>
            </a:r>
            <a:r>
              <a:rPr lang="en-US" altLang="en-US" baseline="0" dirty="0"/>
              <a:t> c</a:t>
            </a:r>
            <a:r>
              <a:rPr lang="en-US" altLang="en-US" dirty="0"/>
              <a:t>are at the federal, state, and local levels. </a:t>
            </a:r>
          </a:p>
          <a:p>
            <a:pPr marL="171450" indent="-171450">
              <a:buFont typeface="Arial" panose="020B0604020202020204" pitchFamily="34" charset="0"/>
              <a:buChar char="•"/>
            </a:pPr>
            <a:r>
              <a:rPr lang="en-US" altLang="en-US" dirty="0"/>
              <a:t>Describe the organization of the VA system and Military Health System. </a:t>
            </a:r>
          </a:p>
          <a:p>
            <a:pPr marL="171450" indent="-171450">
              <a:buFont typeface="Arial" panose="020B0604020202020204" pitchFamily="34" charset="0"/>
              <a:buChar char="•"/>
            </a:pPr>
            <a:r>
              <a:rPr lang="en-US" altLang="en-US" dirty="0"/>
              <a:t>Describe the structure and function of hospital clinical and administrative units. </a:t>
            </a:r>
          </a:p>
          <a:p>
            <a:pPr marL="171450" indent="-171450">
              <a:buFont typeface="Arial" panose="020B0604020202020204" pitchFamily="34" charset="0"/>
              <a:buChar char="•"/>
            </a:pPr>
            <a:r>
              <a:rPr lang="en-US" altLang="en-US" dirty="0"/>
              <a:t>And describe different types of long-term care facilities, with an emphasis on their function. </a:t>
            </a:r>
          </a:p>
        </p:txBody>
      </p:sp>
      <p:sp>
        <p:nvSpPr>
          <p:cNvPr id="4" name="Footer Placeholder 3"/>
          <p:cNvSpPr>
            <a:spLocks noGrp="1"/>
          </p:cNvSpPr>
          <p:nvPr>
            <p:ph type="ftr" sz="quarter" idx="10"/>
          </p:nvPr>
        </p:nvSpPr>
        <p:spPr/>
        <p:txBody>
          <a:bodyPr/>
          <a:lstStyle/>
          <a:p>
            <a:pPr>
              <a:defRPr/>
            </a:pPr>
            <a:r>
              <a:rPr lang="en-US"/>
              <a:t>Health IT Workforce Curriculum Version 4.0</a:t>
            </a:r>
            <a:endParaRPr lang="en-US" dirty="0"/>
          </a:p>
        </p:txBody>
      </p:sp>
      <p:sp>
        <p:nvSpPr>
          <p:cNvPr id="5" name="Slide Number Placeholder 4"/>
          <p:cNvSpPr>
            <a:spLocks noGrp="1"/>
          </p:cNvSpPr>
          <p:nvPr>
            <p:ph type="sldNum" sz="quarter" idx="11"/>
          </p:nvPr>
        </p:nvSpPr>
        <p:spPr/>
        <p:txBody>
          <a:bodyPr/>
          <a:lstStyle/>
          <a:p>
            <a:fld id="{BC67021A-487C-4D8E-B66A-9A323BD1E9A7}" type="slidenum">
              <a:rPr lang="en-US" altLang="en-US" smtClean="0"/>
              <a:pPr/>
              <a:t>31</a:t>
            </a:fld>
            <a:endParaRPr lang="en-US" altLang="en-US" dirty="0"/>
          </a:p>
        </p:txBody>
      </p:sp>
    </p:spTree>
    <p:extLst>
      <p:ext uri="{BB962C8B-B14F-4D97-AF65-F5344CB8AC3E}">
        <p14:creationId xmlns:p14="http://schemas.microsoft.com/office/powerpoint/2010/main" val="29012241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This lecture discusses the organization of government health care services.</a:t>
            </a:r>
          </a:p>
          <a:p>
            <a:r>
              <a:rPr lang="en-US" altLang="en-US" dirty="0"/>
              <a:t>This first slide gives an overview of the Department of Veterans Affairs, which was established as an independent government agency in 1930. Given veterans’ sacrifices on behalf of all Americans, the mission of the VA is to ensure that U.S. veterans and their families receive medical care, benefits, social support, and memorials to honor their service. It is estimated that over 21 million U.S. veterans are alive today, so it is not surprising that the VA is the largest integrated health care system in the U.S. </a:t>
            </a:r>
          </a:p>
          <a:p>
            <a:r>
              <a:rPr lang="en-US" altLang="en-US" dirty="0"/>
              <a:t>Veterans include all individuals who have served in the Army, Navy, Air Force, Marines, or Coast Guard. Members of the Reserve or National Guard are also eligible. The spouses, children, and parents of a deceased veteran are also considered family members.</a:t>
            </a:r>
          </a:p>
          <a:p>
            <a:endParaRPr lang="en-US" altLang="en-US" dirty="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05FA2B87-4CCC-41C4-A16F-F9016EFAC9A2}" type="slidenum">
              <a:rPr lang="en-US" altLang="en-US"/>
              <a:pPr eaLnBrk="1" hangingPunct="1">
                <a:spcBef>
                  <a:spcPct val="0"/>
                </a:spcBef>
              </a:pPr>
              <a:t>32</a:t>
            </a:fld>
            <a:endParaRPr lang="en-US" altLang="en-US" dirty="0"/>
          </a:p>
        </p:txBody>
      </p:sp>
    </p:spTree>
    <p:extLst>
      <p:ext uri="{BB962C8B-B14F-4D97-AF65-F5344CB8AC3E}">
        <p14:creationId xmlns:p14="http://schemas.microsoft.com/office/powerpoint/2010/main" val="7280937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This flowchart illustrates how the VA is structured. The Office of the Secretary, at the top, provides oversight. Several specialized offices are listed at the top left, with programs for small business, employment discrimination, women veterans, and minority veterans. Just above the bottom row are offices for information and technology, policy and planning, security and preparedness, human resources, government affairs, and legislative affairs. </a:t>
            </a:r>
          </a:p>
          <a:p>
            <a:r>
              <a:rPr lang="en-US" altLang="en-US" dirty="0"/>
              <a:t>At the bottom of the flowchart are three other branches of the VA: the Veterans Health Administration, which manages health care services; the Veterans Benefits Administration, which provides financial assistance; and the National Cemetery Administration, which manages burials and memorials. These three organizations oversee facilities throughout the U.S. This lecture will focus on veterans’ health and veterans’ benefits. </a:t>
            </a:r>
          </a:p>
          <a:p>
            <a:endParaRPr lang="en-US" altLang="en-US" dirty="0"/>
          </a:p>
          <a:p>
            <a:endParaRPr lang="en-US" altLang="en-US" dirty="0"/>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31CD30B4-A159-4E8A-9AD0-B4B14405CD3B}" type="slidenum">
              <a:rPr lang="en-US" altLang="en-US"/>
              <a:pPr eaLnBrk="1" hangingPunct="1">
                <a:spcBef>
                  <a:spcPct val="0"/>
                </a:spcBef>
              </a:pPr>
              <a:t>33</a:t>
            </a:fld>
            <a:endParaRPr lang="en-US" altLang="en-US" dirty="0"/>
          </a:p>
        </p:txBody>
      </p:sp>
    </p:spTree>
    <p:extLst>
      <p:ext uri="{BB962C8B-B14F-4D97-AF65-F5344CB8AC3E}">
        <p14:creationId xmlns:p14="http://schemas.microsoft.com/office/powerpoint/2010/main" val="22673132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VA has five strategic goals. The first is to empower veterans to improve their well-being. </a:t>
            </a:r>
          </a:p>
          <a:p>
            <a:r>
              <a:rPr lang="en-US" altLang="en-US" dirty="0"/>
              <a:t>Another is to enhance and develop trusted partnerships with organizations that provide benefits, services, and resources to veterans through improved collaboration, business practices, and outreach. </a:t>
            </a:r>
          </a:p>
          <a:p>
            <a:r>
              <a:rPr lang="en-US" altLang="en-US" dirty="0"/>
              <a:t>The VA honors veterans in life, and also after death, through burial and memorial benefits through the National Cemetery Administration. </a:t>
            </a:r>
          </a:p>
          <a:p>
            <a:r>
              <a:rPr lang="en-US" altLang="en-US" dirty="0"/>
              <a:t>The VA also works toward national goals of public health, emergency readiness, and socioeconomic well-being. </a:t>
            </a:r>
          </a:p>
          <a:p>
            <a:r>
              <a:rPr lang="en-US" altLang="en-US" dirty="0"/>
              <a:t>Finally, the VA strives to manage and improve VA operations, to deliver seamless and integrated support to veterans.</a:t>
            </a:r>
          </a:p>
          <a:p>
            <a:pPr>
              <a:buFontTx/>
              <a:buChar char="•"/>
            </a:pPr>
            <a:endParaRPr lang="en-US" altLang="en-US" dirty="0"/>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1ECB6284-7B26-4D5A-839D-695EA5D78F3E}" type="slidenum">
              <a:rPr lang="en-US" altLang="en-US"/>
              <a:pPr eaLnBrk="1" hangingPunct="1">
                <a:spcBef>
                  <a:spcPct val="0"/>
                </a:spcBef>
              </a:pPr>
              <a:t>34</a:t>
            </a:fld>
            <a:endParaRPr lang="en-US" altLang="en-US" dirty="0"/>
          </a:p>
        </p:txBody>
      </p:sp>
    </p:spTree>
    <p:extLst>
      <p:ext uri="{BB962C8B-B14F-4D97-AF65-F5344CB8AC3E}">
        <p14:creationId xmlns:p14="http://schemas.microsoft.com/office/powerpoint/2010/main" val="20509745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This table lists some of the services that the VA provides. Veterans are entitled to these benefits after discharge from active duty, assuming they were not dishonorably discharged. For convenience, these benefits are classified as medical care, mental health services, and logistical or financial support, as shown in the three column headings.</a:t>
            </a:r>
          </a:p>
          <a:p>
            <a:r>
              <a:rPr lang="en-US" altLang="en-US" dirty="0"/>
              <a:t>Examples of medical care, listed in the first column, include outpatient health care at various types of facilities, hospitalization, and information about health issues.  Preventive care, dental care, and nursing care are included as available medical care.  Preventive care includes disease prevention, smoking cessation, and weight control.  Women’s health care and prescription refills are also available as part of medical care. </a:t>
            </a:r>
          </a:p>
          <a:p>
            <a:r>
              <a:rPr lang="en-US" altLang="en-US" dirty="0"/>
              <a:t>Mental health services, listed in the second column, address problems of readjustment to civilian life, post-traumatic stress disorder, substance abuse, and suicide prevention. Veterans have access to a chaplain for their spiritual needs. Patient advocates are available at every VA medical center to answer questions, or help veterans deal with any problems or special needs. Rehabilitation is available for psychological as well as physical trauma.</a:t>
            </a:r>
          </a:p>
          <a:p>
            <a:r>
              <a:rPr lang="en-US" altLang="en-US" dirty="0"/>
              <a:t>Logistical and financial benefits, as indicated in the third column, include disability compensation, pensions, and the GI Bill, which provides financial aid for college education. Also available are vocational rehabilitation, assistance with employment, educational assistance for veterans’ children, life insurance, traumatic injury insurance, home loans, and benefits for survivors of deceased veterans. In addition, assistance is provided for burials. </a:t>
            </a:r>
          </a:p>
          <a:p>
            <a:endParaRPr lang="en-US" altLang="en-US" dirty="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0D1D4B13-57F7-46AE-AD1A-5F392BF74C65}" type="slidenum">
              <a:rPr lang="en-US" altLang="en-US"/>
              <a:pPr eaLnBrk="1" hangingPunct="1">
                <a:spcBef>
                  <a:spcPct val="0"/>
                </a:spcBef>
              </a:pPr>
              <a:t>35</a:t>
            </a:fld>
            <a:endParaRPr lang="en-US" altLang="en-US" dirty="0"/>
          </a:p>
        </p:txBody>
      </p:sp>
    </p:spTree>
    <p:extLst>
      <p:ext uri="{BB962C8B-B14F-4D97-AF65-F5344CB8AC3E}">
        <p14:creationId xmlns:p14="http://schemas.microsoft.com/office/powerpoint/2010/main" val="28089959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numbers on this slide speak to the size and importance of the VA system. Nationwide, it has 151 medical centers, 820 community-based outpatient clinics, 135 community living centers, 103 residential rehabilitation centers, 300 Vet Centers, and 139 Integrated Disability Evaluation System sites. Some VA services are also provided in patient homes. </a:t>
            </a:r>
          </a:p>
          <a:p>
            <a:endParaRPr lang="en-US" altLang="en-US" dirty="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9724BFAC-1D1C-4951-926F-EEB21CB5ED64}" type="slidenum">
              <a:rPr lang="en-US" altLang="en-US"/>
              <a:pPr eaLnBrk="1" hangingPunct="1">
                <a:spcBef>
                  <a:spcPct val="0"/>
                </a:spcBef>
              </a:pPr>
              <a:t>36</a:t>
            </a:fld>
            <a:endParaRPr lang="en-US" altLang="en-US" dirty="0"/>
          </a:p>
        </p:txBody>
      </p:sp>
    </p:spTree>
    <p:extLst>
      <p:ext uri="{BB962C8B-B14F-4D97-AF65-F5344CB8AC3E}">
        <p14:creationId xmlns:p14="http://schemas.microsoft.com/office/powerpoint/2010/main" val="5002412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There are some specific facilities that offer health-related services to veterans. The most obvious are VA hospitals. Many areas of the country have veterans’ health care systems, which are groups of affiliated medical centers and clinics that share resources to provide comprehensive care more efficiently. Two examples are the VA Pittsburgh Healthcare System in Pennsylvania and the VA Puget Sound Healthcare System in Washington State. </a:t>
            </a:r>
          </a:p>
          <a:p>
            <a:endParaRPr lang="en-US" altLang="en-US" dirty="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ABC04AB7-4AD2-4F80-8AA3-1BA3DF232734}" type="slidenum">
              <a:rPr lang="en-US" altLang="en-US"/>
              <a:pPr eaLnBrk="1" hangingPunct="1">
                <a:spcBef>
                  <a:spcPct val="0"/>
                </a:spcBef>
              </a:pPr>
              <a:t>37</a:t>
            </a:fld>
            <a:endParaRPr lang="en-US" altLang="en-US" dirty="0"/>
          </a:p>
        </p:txBody>
      </p:sp>
    </p:spTree>
    <p:extLst>
      <p:ext uri="{BB962C8B-B14F-4D97-AF65-F5344CB8AC3E}">
        <p14:creationId xmlns:p14="http://schemas.microsoft.com/office/powerpoint/2010/main" val="20449880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Community-based outpatient clinics are freestanding clinics that provide routine outpatient services such as health and wellness visits. They are located in every U.S. state, plus the District of Columbia, American Samoa, Guam, Puerto Rico, the Philippines, and the Virgin Islands. These clinics are intended to be convenient alternatives to traveling to a large medical center.</a:t>
            </a:r>
          </a:p>
          <a:p>
            <a:endParaRPr lang="en-US" altLang="en-US" dirty="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817090E5-AB3C-46C0-933A-FF608A6D12FA}" type="slidenum">
              <a:rPr lang="en-US" altLang="en-US"/>
              <a:pPr eaLnBrk="1" hangingPunct="1">
                <a:spcBef>
                  <a:spcPct val="0"/>
                </a:spcBef>
              </a:pPr>
              <a:t>38</a:t>
            </a:fld>
            <a:endParaRPr lang="en-US" altLang="en-US" dirty="0"/>
          </a:p>
        </p:txBody>
      </p:sp>
    </p:spTree>
    <p:extLst>
      <p:ext uri="{BB962C8B-B14F-4D97-AF65-F5344CB8AC3E}">
        <p14:creationId xmlns:p14="http://schemas.microsoft.com/office/powerpoint/2010/main" val="9997814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Community living centers are nursing homes for veterans. Skilled nursing care is available for veterans with chronic conditions such as dementia, those who need rehabilitation services, and those nearing the end of life.</a:t>
            </a:r>
          </a:p>
          <a:p>
            <a:endParaRPr lang="en-US" altLang="en-US" dirty="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3FC2874A-38A0-4B21-B66D-C5E02E580014}" type="slidenum">
              <a:rPr lang="en-US" altLang="en-US"/>
              <a:pPr eaLnBrk="1" hangingPunct="1">
                <a:spcBef>
                  <a:spcPct val="0"/>
                </a:spcBef>
              </a:pPr>
              <a:t>39</a:t>
            </a:fld>
            <a:endParaRPr lang="en-US" altLang="en-US" dirty="0"/>
          </a:p>
        </p:txBody>
      </p:sp>
    </p:spTree>
    <p:extLst>
      <p:ext uri="{BB962C8B-B14F-4D97-AF65-F5344CB8AC3E}">
        <p14:creationId xmlns:p14="http://schemas.microsoft.com/office/powerpoint/2010/main" val="32934500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Domiciliary</a:t>
            </a:r>
            <a:r>
              <a:rPr lang="en-US" sz="1000" kern="1200" dirty="0">
                <a:solidFill>
                  <a:schemeClr val="tx1"/>
                </a:solidFill>
                <a:effectLst/>
                <a:latin typeface="Arial" pitchFamily="34" charset="0"/>
                <a:ea typeface="+mn-ea"/>
                <a:cs typeface="Arial" pitchFamily="34" charset="0"/>
              </a:rPr>
              <a:t> </a:t>
            </a:r>
            <a:r>
              <a:rPr lang="en-US" altLang="en-US" dirty="0"/>
              <a:t>Care Program is the oldest health component in the VA system. It was established after the Civil War in the late 1860s, when facilities called “soldiers’ homes” began to provide care and housing for disabled and poor veterans. VA domiciliaries are residences that provide treatment and rehabilitation for veterans with severe medical conditions, mental illness, substance abuse disorders, or other psychosocial problems. </a:t>
            </a:r>
          </a:p>
          <a:p>
            <a:r>
              <a:rPr lang="en-US" altLang="en-US" dirty="0"/>
              <a:t>The Domiciliary Care Program operates together with the VA’s Mental Health Residential Rehabilitation and Treatment Programs. These programs aim to foster healthy behaviors in a safe living environment, improve quality of life, and help veterans participate in their communities.</a:t>
            </a:r>
          </a:p>
          <a:p>
            <a:endParaRPr lang="en-US" altLang="en-US" dirty="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450A3941-E5AF-4A9A-9F47-F86BA30B1711}" type="slidenum">
              <a:rPr lang="en-US" altLang="en-US"/>
              <a:pPr eaLnBrk="1" hangingPunct="1">
                <a:spcBef>
                  <a:spcPct val="0"/>
                </a:spcBef>
              </a:pPr>
              <a:t>40</a:t>
            </a:fld>
            <a:endParaRPr lang="en-US" altLang="en-US" dirty="0"/>
          </a:p>
        </p:txBody>
      </p:sp>
    </p:spTree>
    <p:extLst>
      <p:ext uri="{BB962C8B-B14F-4D97-AF65-F5344CB8AC3E}">
        <p14:creationId xmlns:p14="http://schemas.microsoft.com/office/powerpoint/2010/main" val="29192351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Vet Centers provide counseling for veterans who have served in a combat zone and for their family members who need assistance coping with military issues. All 50 states, including the District of Columbia and U.S. territories, have Vet Centers.</a:t>
            </a:r>
          </a:p>
          <a:p>
            <a:r>
              <a:rPr lang="en-US" altLang="en-US" dirty="0"/>
              <a:t>Counseling services provide help with readjustment to civilian life, medical problems, sexual trauma related to military service, substance abuse, bereavement for families of deceased veterans, and other services. </a:t>
            </a:r>
          </a:p>
          <a:p>
            <a:endParaRPr lang="en-US" altLang="en-US" dirty="0"/>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FE66F58E-6EE4-43C9-9C09-E5FC23DF9939}" type="slidenum">
              <a:rPr lang="en-US" altLang="en-US"/>
              <a:pPr eaLnBrk="1" hangingPunct="1">
                <a:spcBef>
                  <a:spcPct val="0"/>
                </a:spcBef>
              </a:pPr>
              <a:t>41</a:t>
            </a:fld>
            <a:endParaRPr lang="en-US" altLang="en-US" dirty="0"/>
          </a:p>
        </p:txBody>
      </p:sp>
    </p:spTree>
    <p:extLst>
      <p:ext uri="{BB962C8B-B14F-4D97-AF65-F5344CB8AC3E}">
        <p14:creationId xmlns:p14="http://schemas.microsoft.com/office/powerpoint/2010/main" val="21773456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Health care services can also be provided to Veterans in their own home. Skilled Home Care Services involve short-term care that is delivered by a community-based home health agency that has a contract with the VA for veterans who are homebound or live in a remote location. Homemaker and Home Health Aide Services can be utilized to help Veterans remain in their own home. Home Telehealth allows the Veteran’s physician or nurse to monitor the Veteran’s health remotely using home monitoring equipment. </a:t>
            </a:r>
          </a:p>
        </p:txBody>
      </p:sp>
      <p:sp>
        <p:nvSpPr>
          <p:cNvPr id="40964" name="Footer Placeholder 3"/>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endParaRPr lang="en-US" altLang="en-US" dirty="0"/>
          </a:p>
        </p:txBody>
      </p:sp>
      <p:sp>
        <p:nvSpPr>
          <p:cNvPr id="40965"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ABE92788-01A6-4844-8EE0-FF4F75C03A6E}" type="slidenum">
              <a:rPr lang="en-US" altLang="en-US"/>
              <a:pPr eaLnBrk="1" hangingPunct="1">
                <a:spcBef>
                  <a:spcPct val="0"/>
                </a:spcBef>
              </a:pPr>
              <a:t>42</a:t>
            </a:fld>
            <a:endParaRPr lang="en-US" altLang="en-US" dirty="0"/>
          </a:p>
        </p:txBody>
      </p:sp>
    </p:spTree>
    <p:extLst>
      <p:ext uri="{BB962C8B-B14F-4D97-AF65-F5344CB8AC3E}">
        <p14:creationId xmlns:p14="http://schemas.microsoft.com/office/powerpoint/2010/main" val="39428237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One of the current concerns about U.S. health care is the fragmentation of services. To minimize this problem, the Veterans Health Administration is divided into twenty-one numbered units called Veterans Integrated Services Networks, or </a:t>
            </a:r>
            <a:r>
              <a:rPr lang="en-US" altLang="en-US" dirty="0" err="1"/>
              <a:t>VISN</a:t>
            </a:r>
            <a:r>
              <a:rPr lang="en-US" altLang="en-US" dirty="0"/>
              <a:t>. Each network coordinates and supervises administrative activities and the provision of health care in its region.  This map of the U.S. shows the states and territories included in each of the twenty-one units.</a:t>
            </a:r>
          </a:p>
          <a:p>
            <a:endParaRPr lang="en-US" altLang="en-US" dirty="0"/>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09720D70-D54A-47D0-9EF6-2EC38721B613}" type="slidenum">
              <a:rPr lang="en-US" altLang="en-US"/>
              <a:pPr eaLnBrk="1" hangingPunct="1">
                <a:spcBef>
                  <a:spcPct val="0"/>
                </a:spcBef>
              </a:pPr>
              <a:t>43</a:t>
            </a:fld>
            <a:endParaRPr lang="en-US" altLang="en-US" dirty="0"/>
          </a:p>
        </p:txBody>
      </p:sp>
    </p:spTree>
    <p:extLst>
      <p:ext uri="{BB962C8B-B14F-4D97-AF65-F5344CB8AC3E}">
        <p14:creationId xmlns:p14="http://schemas.microsoft.com/office/powerpoint/2010/main" val="31186179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Unlike the VA, which serves veterans and their families after military discharge, the Military Health System, or </a:t>
            </a:r>
            <a:r>
              <a:rPr lang="en-US" altLang="en-US" dirty="0" err="1"/>
              <a:t>MHS</a:t>
            </a:r>
            <a:r>
              <a:rPr lang="en-US" altLang="en-US" dirty="0"/>
              <a:t>, covers active-duty U.S. military personnel, wherever they may be serving. The Military Health System is a global medical network operated by the Department of Defense.</a:t>
            </a:r>
          </a:p>
          <a:p>
            <a:r>
              <a:rPr lang="en-US" altLang="en-US" dirty="0"/>
              <a:t>The Military Health System is made up of the Office of the Assistant Secretary of Defense for Health Affairs, the medical departments of each of the major military service branches, the Combatant Command surgeons, and the TRICARE providers, including those in the private sector. TRICARE is the managed health care program of the Department of Defense.</a:t>
            </a:r>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133352-C239-487F-8797-20A872C5443B}" type="slidenum">
              <a:rPr lang="en-US" altLang="en-US"/>
              <a:pPr eaLnBrk="1" hangingPunct="1">
                <a:spcBef>
                  <a:spcPct val="0"/>
                </a:spcBef>
              </a:pPr>
              <a:t>44</a:t>
            </a:fld>
            <a:endParaRPr lang="en-US" altLang="en-US" dirty="0"/>
          </a:p>
        </p:txBody>
      </p:sp>
    </p:spTree>
    <p:extLst>
      <p:ext uri="{BB962C8B-B14F-4D97-AF65-F5344CB8AC3E}">
        <p14:creationId xmlns:p14="http://schemas.microsoft.com/office/powerpoint/2010/main" val="16694780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TRICARE is a series of comprehensive, low-cost health plans operated through a network of civilian health care providers, such as physicians, hospitals, and pharmacies. TRICARE serves active-duty service members, retirees, and their families from all seven service branches, including the Army, Navy, Marines, Air Force, Coast Guard, Public Health Service, and the National Oceanic and Atmospheric Administration. Certain National Reserve and National Guard members are also eligible. Besides immediate family members, survivors and certain former spouses may benefit from TRICARE.	</a:t>
            </a:r>
          </a:p>
          <a:p>
            <a:r>
              <a:rPr lang="en-US" altLang="en-US" dirty="0"/>
              <a:t>Service members may choose from nine TRICARE plans. The most commonly selected plans are listed on this slide. </a:t>
            </a:r>
          </a:p>
          <a:p>
            <a:r>
              <a:rPr lang="en-US" altLang="en-US" dirty="0"/>
              <a:t>TRICARE Prime is a health maintenance organization and the most affordable option. </a:t>
            </a:r>
          </a:p>
          <a:p>
            <a:r>
              <a:rPr lang="en-US" altLang="en-US" dirty="0"/>
              <a:t>TRICARE Standard is the most flexible option. </a:t>
            </a:r>
          </a:p>
          <a:p>
            <a:r>
              <a:rPr lang="en-US" altLang="en-US" dirty="0"/>
              <a:t>Retirees receiving Medicare benefits may enroll in TRICARE for Life as secondary health care coverage. </a:t>
            </a:r>
          </a:p>
          <a:p>
            <a:r>
              <a:rPr lang="en-US" altLang="en-US" dirty="0"/>
              <a:t>TRICARE Reserve Select is available for a monthly premium to eligible National Guard and Reserve members. </a:t>
            </a:r>
          </a:p>
          <a:p>
            <a:r>
              <a:rPr lang="en-US" altLang="en-US" dirty="0"/>
              <a:t>Other TRICARE plans are targeted at veterans who have been posted outside the U.S., and there is also a family plan as part of TRICARE Prime. Some of the plans require that the veteran assume some of the costs. </a:t>
            </a:r>
          </a:p>
          <a:p>
            <a:endParaRPr lang="en-US" altLang="en-US" dirty="0"/>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10293940-3245-4F5D-B1F4-B432C0FBE9EF}" type="slidenum">
              <a:rPr lang="en-US" altLang="en-US"/>
              <a:pPr eaLnBrk="1" hangingPunct="1">
                <a:spcBef>
                  <a:spcPct val="0"/>
                </a:spcBef>
              </a:pPr>
              <a:t>45</a:t>
            </a:fld>
            <a:endParaRPr lang="en-US" altLang="en-US" dirty="0"/>
          </a:p>
        </p:txBody>
      </p:sp>
    </p:spTree>
    <p:extLst>
      <p:ext uri="{BB962C8B-B14F-4D97-AF65-F5344CB8AC3E}">
        <p14:creationId xmlns:p14="http://schemas.microsoft.com/office/powerpoint/2010/main" val="32564477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This table shows some of the benefits offered through the TRICARE program. Many of the medical and mental health services closely resemble those offered for veterans through the VA system. Most logistical and financial benefits for active-duty military personnel are available through the VA system rather than the Military Health System.</a:t>
            </a:r>
          </a:p>
          <a:p>
            <a:r>
              <a:rPr lang="en-US" altLang="en-US" dirty="0"/>
              <a:t>TRICARE medical coverage in column one includes outpatient health care visits, hospitalization, health information, preventive health care, dental and vision care, nursing care, pharmacy benefits, and services for female personnel, such as maternity care. </a:t>
            </a:r>
          </a:p>
          <a:p>
            <a:r>
              <a:rPr lang="en-US" altLang="en-US" dirty="0"/>
              <a:t>Programs for mental health in column two include counseling, help in readjusting to civilian life, coping with trauma such as post-traumatic stress disorder and traumatic brain injury, substance abuse problems, and suicide prevention. Personal coaches are on hand to help coordinate medical care, and chaplains are available. Rehabilitation may be needed for physical and/or psychological trauma.</a:t>
            </a:r>
          </a:p>
          <a:p>
            <a:endParaRPr lang="en-US" altLang="en-US" dirty="0"/>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68972C8-0AA1-4551-A581-AF388F826E34}" type="slidenum">
              <a:rPr lang="en-US" altLang="en-US"/>
              <a:pPr eaLnBrk="1" hangingPunct="1">
                <a:spcBef>
                  <a:spcPct val="0"/>
                </a:spcBef>
              </a:pPr>
              <a:t>46</a:t>
            </a:fld>
            <a:endParaRPr lang="en-US" altLang="en-US" dirty="0"/>
          </a:p>
        </p:txBody>
      </p:sp>
    </p:spTree>
    <p:extLst>
      <p:ext uri="{BB962C8B-B14F-4D97-AF65-F5344CB8AC3E}">
        <p14:creationId xmlns:p14="http://schemas.microsoft.com/office/powerpoint/2010/main" val="6158401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Military conflicts arise all over the world, and the Department of Defense must be able to provide health care services wherever U.S. troops need to go. The Military Health Service provides all of the following types of care.  </a:t>
            </a:r>
          </a:p>
          <a:p>
            <a:r>
              <a:rPr lang="en-US" altLang="en-US" dirty="0"/>
              <a:t>First-responder care is administered at the point of injury.  </a:t>
            </a:r>
          </a:p>
          <a:p>
            <a:r>
              <a:rPr lang="en-US" altLang="en-US" dirty="0"/>
              <a:t>Essential care is treatment to preserve life and limb, while definitive care stabilizes or rehabilitates soldiers at the location of conflict.  </a:t>
            </a:r>
          </a:p>
          <a:p>
            <a:r>
              <a:rPr lang="en-US" altLang="en-US" dirty="0"/>
              <a:t>Care is also provided during transfer to another medical facility, and logistical support optimizes the use of medical supplies, materials, and up-to-date equipment.  </a:t>
            </a:r>
          </a:p>
          <a:p>
            <a:r>
              <a:rPr lang="en-US" altLang="en-US" dirty="0"/>
              <a:t>The Military Health Service also provides education, training, and medical information technology services.</a:t>
            </a:r>
          </a:p>
          <a:p>
            <a:endParaRPr lang="en-US" altLang="en-US" dirty="0"/>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347CB0C5-C729-45AE-A1C9-87074B0052DE}" type="slidenum">
              <a:rPr lang="en-US" altLang="en-US"/>
              <a:pPr eaLnBrk="1" hangingPunct="1">
                <a:spcBef>
                  <a:spcPct val="0"/>
                </a:spcBef>
              </a:pPr>
              <a:t>47</a:t>
            </a:fld>
            <a:endParaRPr lang="en-US" altLang="en-US" dirty="0"/>
          </a:p>
        </p:txBody>
      </p:sp>
    </p:spTree>
    <p:extLst>
      <p:ext uri="{BB962C8B-B14F-4D97-AF65-F5344CB8AC3E}">
        <p14:creationId xmlns:p14="http://schemas.microsoft.com/office/powerpoint/2010/main" val="25238761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Another function of the Military Health System is disaster response, aimed at protecting the general public as well as members of the military. Such calamities might include mass-casualty violence, emergency operations for homeland defense, flu outbreaks that require medications and vaccines, humanitarian assistance after natural disasters, and global health initiatives. The Military Health System is represented in the North Atlantic Treaty Organization, or NATO, and the International Committee of Military Medicine. </a:t>
            </a:r>
          </a:p>
          <a:p>
            <a:endParaRPr lang="en-US" altLang="en-US" dirty="0"/>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7A0396D7-5CC6-477C-8789-120DFFC6D3A2}" type="slidenum">
              <a:rPr lang="en-US" altLang="en-US"/>
              <a:pPr eaLnBrk="1" hangingPunct="1">
                <a:spcBef>
                  <a:spcPct val="0"/>
                </a:spcBef>
              </a:pPr>
              <a:t>48</a:t>
            </a:fld>
            <a:endParaRPr lang="en-US" altLang="en-US" dirty="0"/>
          </a:p>
        </p:txBody>
      </p:sp>
    </p:spTree>
    <p:extLst>
      <p:ext uri="{BB962C8B-B14F-4D97-AF65-F5344CB8AC3E}">
        <p14:creationId xmlns:p14="http://schemas.microsoft.com/office/powerpoint/2010/main" val="2354872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To ensure excellent health care for active-duty personnel, the Military Health System provides education, training, and resources for health care providers. The Walter Reed Army Medical Center and the National Naval Medical Center are two well-known hospitals that came together in September of 2011, to form Walter Reed National Military Medical Center. This large teaching and referral institution is affiliated with universities and treats wounded soldiers from the wars in Afghanistan and Iraq.</a:t>
            </a:r>
          </a:p>
          <a:p>
            <a:r>
              <a:rPr lang="en-US" altLang="en-US" dirty="0"/>
              <a:t>The educational programs of the Military Health System include, among others, the Defense Medical Readiness Training Institute, which offers courses in trauma care, burn treatment, disaster preparedness, humanitarian assistance, and other types of military emergency response. The Joint Theater Trauma System, or </a:t>
            </a:r>
            <a:r>
              <a:rPr lang="en-US" altLang="en-US" dirty="0" err="1"/>
              <a:t>JTTS</a:t>
            </a:r>
            <a:r>
              <a:rPr lang="en-US" altLang="en-US" dirty="0"/>
              <a:t>, Clinical Practice Guidelines are medical protocols developed by the Joint Theater Trauma System, part of the U.S. Army Institute of Surgical Research. Tactical Combat Casualty Care is a training course for medics, corpsmen, and other rescue personnel who are deployed in areas of combat.</a:t>
            </a:r>
          </a:p>
          <a:p>
            <a:r>
              <a:rPr lang="en-US" altLang="en-US" dirty="0"/>
              <a:t>The Military Health System also supports and performs research at military treatment facilities and laboratories. Many projects are supported by federal funds from within the Department of Defense, but funding also comes from the VA and from the Department of Health and Human Services. One example of military research is the Congressionally Directed Medical Research Programs, which study various diseases of concern to all Americans. The Military Infectious Diseases Research Program investigates vaccine and drug development. A final example is the TriService Nursing Research Program, which supports military nursing research. </a:t>
            </a:r>
          </a:p>
          <a:p>
            <a:endParaRPr lang="en-US" altLang="en-US" dirty="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92194686-F9D4-4037-B9F5-216C5BCCE28E}" type="slidenum">
              <a:rPr lang="en-US" altLang="en-US"/>
              <a:pPr eaLnBrk="1" hangingPunct="1">
                <a:spcBef>
                  <a:spcPct val="0"/>
                </a:spcBef>
              </a:pPr>
              <a:t>49</a:t>
            </a:fld>
            <a:endParaRPr lang="en-US" altLang="en-US" dirty="0"/>
          </a:p>
        </p:txBody>
      </p:sp>
    </p:spTree>
    <p:extLst>
      <p:ext uri="{BB962C8B-B14F-4D97-AF65-F5344CB8AC3E}">
        <p14:creationId xmlns:p14="http://schemas.microsoft.com/office/powerpoint/2010/main" val="69956232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This concludes lecture b of </a:t>
            </a:r>
            <a:r>
              <a:rPr lang="en-US" altLang="en-US" b="0" i="0" dirty="0">
                <a:ea typeface="ＭＳ Ｐゴシック" panose="020B0600070205080204" pitchFamily="34" charset="-128"/>
              </a:rPr>
              <a:t>Delivering Health Care, Part 1</a:t>
            </a:r>
            <a:r>
              <a:rPr lang="en-US" altLang="en-US" b="0" i="0" dirty="0"/>
              <a:t>.</a:t>
            </a:r>
            <a:r>
              <a:rPr lang="en-US" altLang="en-US" dirty="0"/>
              <a:t>  </a:t>
            </a:r>
          </a:p>
          <a:p>
            <a:r>
              <a:rPr lang="en-US" altLang="en-US" dirty="0"/>
              <a:t>In summary, the VA and the Military Health System provide health care and other benefits for those who serve the U.S. The VA is a federal department and serves veterans after their discharge from service. The Military Health System is operated by the Department of Defense, and it serves veterans during their military service. Both organizations offer benefits to all uniformed personnel and their families. The goals are to enhance physical and mental health, provide logistical or financial assistance, and thank veterans and active-duty personnel for their service to the country.</a:t>
            </a:r>
          </a:p>
          <a:p>
            <a:endParaRPr lang="en-US" altLang="en-US" dirty="0"/>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57426F1E-8CD0-402B-94F1-805088EAFF76}" type="slidenum">
              <a:rPr lang="en-US" altLang="en-US"/>
              <a:pPr eaLnBrk="1" hangingPunct="1">
                <a:spcBef>
                  <a:spcPct val="0"/>
                </a:spcBef>
              </a:pPr>
              <a:t>50</a:t>
            </a:fld>
            <a:endParaRPr lang="en-US" altLang="en-US" dirty="0"/>
          </a:p>
        </p:txBody>
      </p:sp>
    </p:spTree>
    <p:extLst>
      <p:ext uri="{BB962C8B-B14F-4D97-AF65-F5344CB8AC3E}">
        <p14:creationId xmlns:p14="http://schemas.microsoft.com/office/powerpoint/2010/main" val="79797753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References slide.  No audio.</a:t>
            </a:r>
          </a:p>
          <a:p>
            <a:endParaRPr lang="en-US" altLang="en-US" dirty="0"/>
          </a:p>
          <a:p>
            <a:endParaRPr lang="en-US" altLang="en-US" dirty="0"/>
          </a:p>
        </p:txBody>
      </p:sp>
      <p:sp>
        <p:nvSpPr>
          <p:cNvPr id="50180" name="Footer Placeholder 3"/>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endParaRPr lang="en-US" altLang="en-US" dirty="0"/>
          </a:p>
        </p:txBody>
      </p:sp>
      <p:sp>
        <p:nvSpPr>
          <p:cNvPr id="50181"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298BE1A8-B7E2-41C5-9030-41C233ECB159}" type="slidenum">
              <a:rPr lang="en-US" altLang="en-US"/>
              <a:pPr eaLnBrk="1" hangingPunct="1">
                <a:spcBef>
                  <a:spcPct val="0"/>
                </a:spcBef>
              </a:pPr>
              <a:t>51</a:t>
            </a:fld>
            <a:endParaRPr lang="en-US" altLang="en-US" dirty="0"/>
          </a:p>
        </p:txBody>
      </p:sp>
    </p:spTree>
    <p:extLst>
      <p:ext uri="{BB962C8B-B14F-4D97-AF65-F5344CB8AC3E}">
        <p14:creationId xmlns:p14="http://schemas.microsoft.com/office/powerpoint/2010/main" val="232315774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t>References slide.  No audio.</a:t>
            </a:r>
          </a:p>
        </p:txBody>
      </p:sp>
      <p:sp>
        <p:nvSpPr>
          <p:cNvPr id="4" name="Footer Placeholder 3"/>
          <p:cNvSpPr>
            <a:spLocks noGrp="1"/>
          </p:cNvSpPr>
          <p:nvPr>
            <p:ph type="ftr" sz="quarter" idx="10"/>
          </p:nvPr>
        </p:nvSpPr>
        <p:spPr/>
        <p:txBody>
          <a:bodyPr/>
          <a:lstStyle/>
          <a:p>
            <a:pPr>
              <a:defRPr/>
            </a:pPr>
            <a:r>
              <a:rPr lang="en-US"/>
              <a:t>Health IT Workforce Curriculum Version 4.0</a:t>
            </a:r>
            <a:endParaRPr lang="en-US" dirty="0"/>
          </a:p>
        </p:txBody>
      </p:sp>
      <p:sp>
        <p:nvSpPr>
          <p:cNvPr id="5" name="Slide Number Placeholder 4"/>
          <p:cNvSpPr>
            <a:spLocks noGrp="1"/>
          </p:cNvSpPr>
          <p:nvPr>
            <p:ph type="sldNum" sz="quarter" idx="11"/>
          </p:nvPr>
        </p:nvSpPr>
        <p:spPr/>
        <p:txBody>
          <a:bodyPr/>
          <a:lstStyle/>
          <a:p>
            <a:fld id="{BC67021A-487C-4D8E-B66A-9A323BD1E9A7}" type="slidenum">
              <a:rPr lang="en-US" altLang="en-US" smtClean="0"/>
              <a:pPr/>
              <a:t>52</a:t>
            </a:fld>
            <a:endParaRPr lang="en-US" altLang="en-US" dirty="0"/>
          </a:p>
        </p:txBody>
      </p:sp>
    </p:spTree>
    <p:extLst>
      <p:ext uri="{BB962C8B-B14F-4D97-AF65-F5344CB8AC3E}">
        <p14:creationId xmlns:p14="http://schemas.microsoft.com/office/powerpoint/2010/main" val="350785531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audio</a:t>
            </a:r>
          </a:p>
        </p:txBody>
      </p:sp>
      <p:sp>
        <p:nvSpPr>
          <p:cNvPr id="4" name="Footer Placeholder 3"/>
          <p:cNvSpPr>
            <a:spLocks noGrp="1"/>
          </p:cNvSpPr>
          <p:nvPr>
            <p:ph type="ftr" sz="quarter" idx="10"/>
          </p:nvPr>
        </p:nvSpPr>
        <p:spPr/>
        <p:txBody>
          <a:bodyPr/>
          <a:lstStyle/>
          <a:p>
            <a:pPr>
              <a:defRPr/>
            </a:pPr>
            <a:r>
              <a:rPr lang="en-US" dirty="0"/>
              <a:t>Health IT Workforce Curriculum Version 4.0</a:t>
            </a:r>
          </a:p>
        </p:txBody>
      </p:sp>
      <p:sp>
        <p:nvSpPr>
          <p:cNvPr id="5" name="Slide Number Placeholder 4"/>
          <p:cNvSpPr>
            <a:spLocks noGrp="1"/>
          </p:cNvSpPr>
          <p:nvPr>
            <p:ph type="sldNum" sz="quarter" idx="11"/>
          </p:nvPr>
        </p:nvSpPr>
        <p:spPr/>
        <p:txBody>
          <a:bodyPr/>
          <a:lstStyle/>
          <a:p>
            <a:fld id="{BC67021A-487C-4D8E-B66A-9A323BD1E9A7}" type="slidenum">
              <a:rPr lang="en-US" altLang="en-US" smtClean="0"/>
              <a:pPr/>
              <a:t>53</a:t>
            </a:fld>
            <a:endParaRPr lang="en-US" altLang="en-US" dirty="0"/>
          </a:p>
        </p:txBody>
      </p:sp>
    </p:spTree>
    <p:extLst>
      <p:ext uri="{BB962C8B-B14F-4D97-AF65-F5344CB8AC3E}">
        <p14:creationId xmlns:p14="http://schemas.microsoft.com/office/powerpoint/2010/main" val="4733442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kern="1200" dirty="0">
                <a:solidFill>
                  <a:schemeClr val="tx1"/>
                </a:solidFill>
                <a:effectLst/>
                <a:latin typeface="Arial" pitchFamily="34" charset="0"/>
                <a:ea typeface="+mn-ea"/>
                <a:cs typeface="Arial" pitchFamily="34" charset="0"/>
              </a:rPr>
              <a:t>Welcome to Introduction to Health Care and Public Health in the U.S.: Delivering Health</a:t>
            </a:r>
            <a:r>
              <a:rPr lang="en-US" sz="1000" kern="1200" baseline="0" dirty="0">
                <a:solidFill>
                  <a:schemeClr val="tx1"/>
                </a:solidFill>
                <a:effectLst/>
                <a:latin typeface="Arial" pitchFamily="34" charset="0"/>
                <a:ea typeface="+mn-ea"/>
                <a:cs typeface="Arial" pitchFamily="34" charset="0"/>
              </a:rPr>
              <a:t> Care, Part 1.</a:t>
            </a:r>
            <a:r>
              <a:rPr lang="en-US" sz="1000" kern="1200" dirty="0">
                <a:solidFill>
                  <a:schemeClr val="tx1"/>
                </a:solidFill>
                <a:effectLst/>
                <a:latin typeface="Arial" pitchFamily="34" charset="0"/>
                <a:ea typeface="+mn-ea"/>
                <a:cs typeface="Arial" pitchFamily="34" charset="0"/>
              </a:rPr>
              <a:t> This is lecture c.</a:t>
            </a:r>
          </a:p>
          <a:p>
            <a:r>
              <a:rPr lang="en-US" sz="1000" kern="1200" dirty="0">
                <a:solidFill>
                  <a:schemeClr val="tx1"/>
                </a:solidFill>
                <a:effectLst/>
                <a:latin typeface="Arial" pitchFamily="34" charset="0"/>
                <a:ea typeface="+mn-ea"/>
                <a:cs typeface="Arial" pitchFamily="34" charset="0"/>
              </a:rPr>
              <a:t>The component, Introduction to Health Care and Public Health in the U.S., is a survey of how health care and public health are organized and how services are delivered in the U.S. It covers public policy, relevant organizations and their interrelationships, professional roles, legal and regulatory issues, and payment systems. It also addresses health reform initiatives in the U.S.</a:t>
            </a:r>
          </a:p>
          <a:p>
            <a:endParaRPr lang="en-US" dirty="0"/>
          </a:p>
        </p:txBody>
      </p:sp>
      <p:sp>
        <p:nvSpPr>
          <p:cNvPr id="4" name="Footer Placeholder 3"/>
          <p:cNvSpPr>
            <a:spLocks noGrp="1"/>
          </p:cNvSpPr>
          <p:nvPr>
            <p:ph type="ftr" sz="quarter" idx="10"/>
          </p:nvPr>
        </p:nvSpPr>
        <p:spPr/>
        <p:txBody>
          <a:bodyPr/>
          <a:lstStyle/>
          <a:p>
            <a:pPr>
              <a:defRPr/>
            </a:pPr>
            <a:r>
              <a:rPr lang="en-US" dirty="0"/>
              <a:t>Health IT Workforce Curriculum Version 4.0</a:t>
            </a:r>
          </a:p>
        </p:txBody>
      </p:sp>
      <p:sp>
        <p:nvSpPr>
          <p:cNvPr id="5" name="Slide Number Placeholder 4"/>
          <p:cNvSpPr>
            <a:spLocks noGrp="1"/>
          </p:cNvSpPr>
          <p:nvPr>
            <p:ph type="sldNum" sz="quarter" idx="11"/>
          </p:nvPr>
        </p:nvSpPr>
        <p:spPr/>
        <p:txBody>
          <a:bodyPr/>
          <a:lstStyle/>
          <a:p>
            <a:fld id="{BC67021A-487C-4D8E-B66A-9A323BD1E9A7}" type="slidenum">
              <a:rPr lang="en-US" altLang="en-US" smtClean="0"/>
              <a:pPr/>
              <a:t>54</a:t>
            </a:fld>
            <a:endParaRPr lang="en-US" altLang="en-US" dirty="0"/>
          </a:p>
        </p:txBody>
      </p:sp>
    </p:spTree>
    <p:extLst>
      <p:ext uri="{BB962C8B-B14F-4D97-AF65-F5344CB8AC3E}">
        <p14:creationId xmlns:p14="http://schemas.microsoft.com/office/powerpoint/2010/main" val="163837213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The learning objectives for </a:t>
            </a:r>
            <a:r>
              <a:rPr lang="en-US" altLang="en-US" b="0" i="0" dirty="0"/>
              <a:t>Delivering Health Care, Part 1</a:t>
            </a:r>
            <a:r>
              <a:rPr lang="en-US" altLang="en-US" b="1" i="1" dirty="0"/>
              <a:t> </a:t>
            </a:r>
            <a:r>
              <a:rPr lang="en-US" altLang="en-US" dirty="0"/>
              <a:t>are to:</a:t>
            </a:r>
          </a:p>
          <a:p>
            <a:pPr marL="171450" indent="-171450">
              <a:buFont typeface="Arial" panose="020B0604020202020204" pitchFamily="34" charset="0"/>
              <a:buChar char="•"/>
            </a:pPr>
            <a:r>
              <a:rPr lang="en-US" altLang="en-US" dirty="0"/>
              <a:t>Describe the organization of health care at the federal, state, and local levels. </a:t>
            </a:r>
          </a:p>
          <a:p>
            <a:pPr marL="171450" indent="-171450">
              <a:buFont typeface="Arial" panose="020B0604020202020204" pitchFamily="34" charset="0"/>
              <a:buChar char="•"/>
            </a:pPr>
            <a:r>
              <a:rPr lang="en-US" altLang="en-US" dirty="0"/>
              <a:t>Describe the organization of the VA system and Military Health System. </a:t>
            </a:r>
          </a:p>
          <a:p>
            <a:pPr marL="171450" indent="-171450">
              <a:buFont typeface="Arial" panose="020B0604020202020204" pitchFamily="34" charset="0"/>
              <a:buChar char="•"/>
            </a:pPr>
            <a:r>
              <a:rPr lang="en-US" altLang="en-US" dirty="0"/>
              <a:t>Describe the structure and function of hospital clinical and administrative units. </a:t>
            </a:r>
          </a:p>
          <a:p>
            <a:pPr marL="171450" indent="-171450">
              <a:buFont typeface="Arial" panose="020B0604020202020204" pitchFamily="34" charset="0"/>
              <a:buChar char="•"/>
            </a:pPr>
            <a:r>
              <a:rPr lang="en-US" altLang="en-US" dirty="0"/>
              <a:t>And, describe different types of long-term care facilities, with an emphasis on their function. </a:t>
            </a:r>
          </a:p>
        </p:txBody>
      </p:sp>
      <p:sp>
        <p:nvSpPr>
          <p:cNvPr id="4" name="Footer Placeholder 3"/>
          <p:cNvSpPr>
            <a:spLocks noGrp="1"/>
          </p:cNvSpPr>
          <p:nvPr>
            <p:ph type="ftr" sz="quarter" idx="10"/>
          </p:nvPr>
        </p:nvSpPr>
        <p:spPr/>
        <p:txBody>
          <a:bodyPr/>
          <a:lstStyle/>
          <a:p>
            <a:pPr>
              <a:defRPr/>
            </a:pPr>
            <a:r>
              <a:rPr lang="en-US"/>
              <a:t>Health IT Workforce Curriculum Version 4.0</a:t>
            </a:r>
            <a:endParaRPr lang="en-US" dirty="0"/>
          </a:p>
        </p:txBody>
      </p:sp>
      <p:sp>
        <p:nvSpPr>
          <p:cNvPr id="5" name="Slide Number Placeholder 4"/>
          <p:cNvSpPr>
            <a:spLocks noGrp="1"/>
          </p:cNvSpPr>
          <p:nvPr>
            <p:ph type="sldNum" sz="quarter" idx="11"/>
          </p:nvPr>
        </p:nvSpPr>
        <p:spPr/>
        <p:txBody>
          <a:bodyPr/>
          <a:lstStyle/>
          <a:p>
            <a:fld id="{BC67021A-487C-4D8E-B66A-9A323BD1E9A7}" type="slidenum">
              <a:rPr lang="en-US" altLang="en-US" smtClean="0"/>
              <a:pPr/>
              <a:t>55</a:t>
            </a:fld>
            <a:endParaRPr lang="en-US" altLang="en-US" dirty="0"/>
          </a:p>
        </p:txBody>
      </p:sp>
    </p:spTree>
    <p:extLst>
      <p:ext uri="{BB962C8B-B14F-4D97-AF65-F5344CB8AC3E}">
        <p14:creationId xmlns:p14="http://schemas.microsoft.com/office/powerpoint/2010/main" val="19105117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This lecture discusses outpatient and inpatient care facilities.</a:t>
            </a:r>
          </a:p>
          <a:p>
            <a:r>
              <a:rPr lang="en-US" altLang="en-US" dirty="0"/>
              <a:t>Relevant health care facilities include individual and group physician practices, health maintenance organizations, or HMOs, preferred provider organizations, or PPOs, urgent or immediate-care clinics, and hospitals. The different types of hospitals and their clinical and corporate structures, including hospital systems, will be discussed.</a:t>
            </a:r>
          </a:p>
        </p:txBody>
      </p:sp>
      <p:sp>
        <p:nvSpPr>
          <p:cNvPr id="4" name="Footer Placeholder 3"/>
          <p:cNvSpPr>
            <a:spLocks noGrp="1"/>
          </p:cNvSpPr>
          <p:nvPr>
            <p:ph type="ftr" sz="quarter" idx="10"/>
          </p:nvPr>
        </p:nvSpPr>
        <p:spPr/>
        <p:txBody>
          <a:bodyPr/>
          <a:lstStyle/>
          <a:p>
            <a:pPr>
              <a:defRPr/>
            </a:pPr>
            <a:r>
              <a:rPr lang="en-US"/>
              <a:t>Health IT Workforce Curriculum Version 4.0</a:t>
            </a:r>
            <a:endParaRPr lang="en-US" dirty="0"/>
          </a:p>
        </p:txBody>
      </p:sp>
      <p:sp>
        <p:nvSpPr>
          <p:cNvPr id="5" name="Slide Number Placeholder 4"/>
          <p:cNvSpPr>
            <a:spLocks noGrp="1"/>
          </p:cNvSpPr>
          <p:nvPr>
            <p:ph type="sldNum" sz="quarter" idx="11"/>
          </p:nvPr>
        </p:nvSpPr>
        <p:spPr/>
        <p:txBody>
          <a:bodyPr/>
          <a:lstStyle/>
          <a:p>
            <a:fld id="{BC67021A-487C-4D8E-B66A-9A323BD1E9A7}" type="slidenum">
              <a:rPr lang="en-US" altLang="en-US" smtClean="0"/>
              <a:pPr/>
              <a:t>56</a:t>
            </a:fld>
            <a:endParaRPr lang="en-US" altLang="en-US" dirty="0"/>
          </a:p>
        </p:txBody>
      </p:sp>
    </p:spTree>
    <p:extLst>
      <p:ext uri="{BB962C8B-B14F-4D97-AF65-F5344CB8AC3E}">
        <p14:creationId xmlns:p14="http://schemas.microsoft.com/office/powerpoint/2010/main" val="241302372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A sole proprietorship outpatient clinic is generally a small private office in which a physician works alone, assisted by one person or, at most, a few medical assistants and administrative personnel. Because of legal and financial liabilities for the physician, this form of practice is increasingly rare.</a:t>
            </a:r>
          </a:p>
          <a:p>
            <a:endParaRPr lang="en-US" altLang="en-US" dirty="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22BACCC5-E581-427B-9999-AD284111EBE8}" type="slidenum">
              <a:rPr lang="en-US" altLang="en-US"/>
              <a:pPr eaLnBrk="1" hangingPunct="1">
                <a:spcBef>
                  <a:spcPct val="0"/>
                </a:spcBef>
              </a:pPr>
              <a:t>57</a:t>
            </a:fld>
            <a:endParaRPr lang="en-US" altLang="en-US" dirty="0"/>
          </a:p>
        </p:txBody>
      </p:sp>
    </p:spTree>
    <p:extLst>
      <p:ext uri="{BB962C8B-B14F-4D97-AF65-F5344CB8AC3E}">
        <p14:creationId xmlns:p14="http://schemas.microsoft.com/office/powerpoint/2010/main" val="131496214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Two or more physicians may practice medicine together in what is called a partnership. One or both of the “partners” can actually be a corporation, rather than a person. In a corporate group practice, a hospital or corporation owns the practice and the physicians are employees, each earning a salary. </a:t>
            </a:r>
          </a:p>
          <a:p>
            <a:r>
              <a:rPr lang="en-US" altLang="en-US" dirty="0"/>
              <a:t>An Independent Practice Association, or IPA, is another type of group practice where physicians work together to provide services while sharing economic risk. The IPA is a registered legal entity such as a corporation, a partnership, or a foundation. Each physician runs his or her own office, maintaining separate medical records, support staff, and professional identities. The physicians themselves own the IPA. Although distinct from HMOs, IPAs may contract with HMOs to provide services to HMO patients. </a:t>
            </a:r>
          </a:p>
          <a:p>
            <a:endParaRPr lang="en-US" altLang="en-US" dirty="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0DA44E11-2CE2-4CD7-8C1F-0E04AF0862FC}" type="slidenum">
              <a:rPr lang="en-US" altLang="en-US"/>
              <a:pPr eaLnBrk="1" hangingPunct="1">
                <a:spcBef>
                  <a:spcPct val="0"/>
                </a:spcBef>
              </a:pPr>
              <a:t>58</a:t>
            </a:fld>
            <a:endParaRPr lang="en-US" altLang="en-US" dirty="0"/>
          </a:p>
        </p:txBody>
      </p:sp>
    </p:spTree>
    <p:extLst>
      <p:ext uri="{BB962C8B-B14F-4D97-AF65-F5344CB8AC3E}">
        <p14:creationId xmlns:p14="http://schemas.microsoft.com/office/powerpoint/2010/main" val="305095778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Managed care began in the late 1970s in an attempt to improve health care while controlling costs. An HMO is a prepaid health plan that provides health care for members and their families. The HMO contracts with physicians and hospitals, which are called the provider network. The HMO pays the physician a certain amount for each patient, and the patient pays a small fee, or co-payment, at each visit. Patients must use providers in the network and obtain a referral before accessing specialty care. </a:t>
            </a:r>
          </a:p>
          <a:p>
            <a:r>
              <a:rPr lang="en-US" altLang="en-US" dirty="0"/>
              <a:t>A PPO is similar to an HMO, except that the physicians operate independently. The PPO network may be organized by an insurance company, an employer, or by the physicians themselves. Plan members pay a deductible and a co-payment. Members do not need a referral to see a specialist, but fees may be lower if they do obtain a referral.</a:t>
            </a:r>
          </a:p>
          <a:p>
            <a:r>
              <a:rPr lang="en-US" altLang="en-US" dirty="0"/>
              <a:t>Point-of-service plans are essentially a combination of HMOs and PPOs. Patients can use physicians in the provider network, as in an HMO, but they can also go out of network without a referral, as in a PPO. The catch is that out-of-pocket costs are higher for using the PPO option.</a:t>
            </a:r>
          </a:p>
          <a:p>
            <a:endParaRPr lang="en-US" altLang="en-US" dirty="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7A2212DB-640E-4C83-96A6-71EA8FF24DDC}" type="slidenum">
              <a:rPr lang="en-US" altLang="en-US"/>
              <a:pPr eaLnBrk="1" hangingPunct="1">
                <a:spcBef>
                  <a:spcPct val="0"/>
                </a:spcBef>
              </a:pPr>
              <a:t>59</a:t>
            </a:fld>
            <a:endParaRPr lang="en-US" altLang="en-US" dirty="0"/>
          </a:p>
        </p:txBody>
      </p:sp>
    </p:spTree>
    <p:extLst>
      <p:ext uri="{BB962C8B-B14F-4D97-AF65-F5344CB8AC3E}">
        <p14:creationId xmlns:p14="http://schemas.microsoft.com/office/powerpoint/2010/main" val="258205563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There are different types of health care facilities where patients receive medical care. Urgent care centers, also called immediate care centers, are community clinics that provide care on a walk-in basis. These centers are intended for acute illnesses or injuries that need immediate care but are not serious enough for a hospital emergency</a:t>
            </a:r>
            <a:r>
              <a:rPr lang="en-US" altLang="en-US" baseline="0" dirty="0"/>
              <a:t> department</a:t>
            </a:r>
            <a:r>
              <a:rPr lang="en-US" altLang="en-US" dirty="0"/>
              <a:t>, or ED. </a:t>
            </a:r>
          </a:p>
          <a:p>
            <a:r>
              <a:rPr lang="en-US" altLang="en-US" dirty="0"/>
              <a:t>The word “acute” refers to an illness that has started or worsened in a fairly short amount of time.</a:t>
            </a:r>
          </a:p>
          <a:p>
            <a:r>
              <a:rPr lang="en-US" altLang="en-US" dirty="0"/>
              <a:t>Urgent care centers do not have all the medical capabilities or around-the-clock operation </a:t>
            </a:r>
            <a:r>
              <a:rPr lang="en-US" sz="1000" kern="1200" dirty="0">
                <a:solidFill>
                  <a:schemeClr val="tx1"/>
                </a:solidFill>
                <a:effectLst/>
                <a:latin typeface="Arial" pitchFamily="34" charset="0"/>
                <a:ea typeface="+mn-ea"/>
                <a:cs typeface="Arial" pitchFamily="34" charset="0"/>
              </a:rPr>
              <a:t>characteristic</a:t>
            </a:r>
            <a:r>
              <a:rPr lang="en-US" dirty="0">
                <a:effectLst/>
              </a:rPr>
              <a:t> </a:t>
            </a:r>
            <a:r>
              <a:rPr lang="en-US" altLang="en-US" dirty="0"/>
              <a:t>of an ED. However, they are better equipped and have longer office hours than general clinics. Urgent care centers are considered advantageous to the health care system, because they allow more people to access care, and they reserve EDs for more life-threatening conditions. </a:t>
            </a:r>
          </a:p>
          <a:p>
            <a:endParaRPr lang="en-US" altLang="en-US" dirty="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939677B6-CE24-4CD0-842F-396CD6374506}" type="slidenum">
              <a:rPr lang="en-US" altLang="en-US"/>
              <a:pPr eaLnBrk="1" hangingPunct="1">
                <a:spcBef>
                  <a:spcPct val="0"/>
                </a:spcBef>
              </a:pPr>
              <a:t>60</a:t>
            </a:fld>
            <a:endParaRPr lang="en-US" altLang="en-US" dirty="0"/>
          </a:p>
        </p:txBody>
      </p:sp>
    </p:spTree>
    <p:extLst>
      <p:ext uri="{BB962C8B-B14F-4D97-AF65-F5344CB8AC3E}">
        <p14:creationId xmlns:p14="http://schemas.microsoft.com/office/powerpoint/2010/main" val="368778012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One of the reasons people use ERs is that they cannot pay for health care. To alleviate this problem, community health centers provide primary care for all individuals, regardless of insurance status or ability to pay. Located in all 50 states and U.S. territories, community health centers treat those living in poverty, </a:t>
            </a:r>
            <a:r>
              <a:rPr lang="en-US" sz="1000" kern="1200" dirty="0">
                <a:solidFill>
                  <a:schemeClr val="tx1"/>
                </a:solidFill>
                <a:effectLst/>
                <a:latin typeface="Arial" pitchFamily="34" charset="0"/>
                <a:ea typeface="+mn-ea"/>
                <a:cs typeface="Arial" pitchFamily="34" charset="0"/>
              </a:rPr>
              <a:t>people experiencing homelessness</a:t>
            </a:r>
            <a:r>
              <a:rPr lang="en-US" altLang="en-US" dirty="0"/>
              <a:t>, public housing residents, migrant workers, and others. Most community health centers rely on public financing. Like urgent care clinics, community health centers enhance access to health care and treat people who would otherwise go to hospital EDs. </a:t>
            </a:r>
          </a:p>
          <a:p>
            <a:r>
              <a:rPr lang="en-US" altLang="en-US" dirty="0"/>
              <a:t>Community mental health centers provide mental health outpatient services to similar populations. </a:t>
            </a:r>
          </a:p>
          <a:p>
            <a:endParaRPr lang="en-US" altLang="en-US" dirty="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1338F071-CDA2-42A7-886B-E6FAA573053C}" type="slidenum">
              <a:rPr lang="en-US" altLang="en-US"/>
              <a:pPr eaLnBrk="1" hangingPunct="1">
                <a:spcBef>
                  <a:spcPct val="0"/>
                </a:spcBef>
              </a:pPr>
              <a:t>61</a:t>
            </a:fld>
            <a:endParaRPr lang="en-US" altLang="en-US" dirty="0"/>
          </a:p>
        </p:txBody>
      </p:sp>
    </p:spTree>
    <p:extLst>
      <p:ext uri="{BB962C8B-B14F-4D97-AF65-F5344CB8AC3E}">
        <p14:creationId xmlns:p14="http://schemas.microsoft.com/office/powerpoint/2010/main" val="115441886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Community hospitals are technically defined as non-government, short-term general hospitals that are open to the public. Despite the designation of “general,” some community hospitals specialize in certain fields, such as obstetrics and gynecology, rehabilitation, or orthopedics, and some are academic or teaching institutions. Community hospitals may operate on a for-profit or nonprofit basis. </a:t>
            </a:r>
          </a:p>
          <a:p>
            <a:r>
              <a:rPr lang="en-US" altLang="en-US" dirty="0"/>
              <a:t>Community hospitals play an important role in the delivery of health care. They are perfectly suited for routine illnesses or surgery, providing a cost-effective and accessible option for local residents. </a:t>
            </a:r>
          </a:p>
          <a:p>
            <a:endParaRPr lang="en-US" altLang="en-US" dirty="0"/>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163436EB-D763-4AB2-9C42-0B63417F0486}" type="slidenum">
              <a:rPr lang="en-US" altLang="en-US"/>
              <a:pPr eaLnBrk="1" hangingPunct="1">
                <a:spcBef>
                  <a:spcPct val="0"/>
                </a:spcBef>
              </a:pPr>
              <a:t>62</a:t>
            </a:fld>
            <a:endParaRPr lang="en-US" altLang="en-US" dirty="0"/>
          </a:p>
        </p:txBody>
      </p:sp>
    </p:spTree>
    <p:extLst>
      <p:ext uri="{BB962C8B-B14F-4D97-AF65-F5344CB8AC3E}">
        <p14:creationId xmlns:p14="http://schemas.microsoft.com/office/powerpoint/2010/main" val="257854377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Teaching and research hospitals are usually large institutions affiliated with medical schools. Physicians there are aware of all the latest medications, surgical procedures, equipment, and technology. Because of this, teaching hospitals are capable of treating complex medical problems, such as rare diseases, and they perform special types of surgery. Teaching hospitals provide instruction for physicians and other health care providers, support and perform medical research, offer special services such as burn centers, and perform a charitable function by treating uninsured patients. </a:t>
            </a:r>
          </a:p>
          <a:p>
            <a:r>
              <a:rPr lang="en-US" altLang="en-US" dirty="0"/>
              <a:t>A well-known example of a teaching hospital is Massachusetts General Hospital in Boston, which is affiliated with Harvard Medical School. </a:t>
            </a:r>
          </a:p>
          <a:p>
            <a:endParaRPr lang="en-US" altLang="en-US" dirty="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D4B8F75-13F8-44BC-AD26-96F89BD04998}" type="slidenum">
              <a:rPr lang="en-US" altLang="en-US"/>
              <a:pPr eaLnBrk="1" hangingPunct="1">
                <a:spcBef>
                  <a:spcPct val="0"/>
                </a:spcBef>
              </a:pPr>
              <a:t>63</a:t>
            </a:fld>
            <a:endParaRPr lang="en-US" altLang="en-US" dirty="0"/>
          </a:p>
        </p:txBody>
      </p:sp>
    </p:spTree>
    <p:extLst>
      <p:ext uri="{BB962C8B-B14F-4D97-AF65-F5344CB8AC3E}">
        <p14:creationId xmlns:p14="http://schemas.microsoft.com/office/powerpoint/2010/main" val="40049363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A critical access hospital is one that is certified to receive Medicare reimbursement for services. Medicare is the government insurance program for older people </a:t>
            </a:r>
            <a:r>
              <a:rPr lang="en-US" sz="1000" kern="1200" dirty="0">
                <a:solidFill>
                  <a:schemeClr val="tx1"/>
                </a:solidFill>
                <a:effectLst/>
                <a:latin typeface="Arial" pitchFamily="34" charset="0"/>
                <a:ea typeface="+mn-ea"/>
                <a:cs typeface="Arial" pitchFamily="34" charset="0"/>
              </a:rPr>
              <a:t>and some people with long-term disabilities</a:t>
            </a:r>
            <a:r>
              <a:rPr lang="en-US" altLang="en-US" dirty="0"/>
              <a:t>. Typically, critical access hospitals are acute care hospitals in rural areas, although smaller health clinics may be eligible. In many cases, Medicare reimbursement saves these hospitals from having to close because of financial difficulty. They can therefore continue to provide services in areas that may otherwise lack hospital care. </a:t>
            </a:r>
          </a:p>
          <a:p>
            <a:endParaRPr lang="en-US" altLang="en-US" dirty="0"/>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27BB056B-8050-4571-AE88-BABC3C7D2195}" type="slidenum">
              <a:rPr lang="en-US" altLang="en-US"/>
              <a:pPr eaLnBrk="1" hangingPunct="1">
                <a:spcBef>
                  <a:spcPct val="0"/>
                </a:spcBef>
              </a:pPr>
              <a:t>64</a:t>
            </a:fld>
            <a:endParaRPr lang="en-US" altLang="en-US" dirty="0"/>
          </a:p>
        </p:txBody>
      </p:sp>
    </p:spTree>
    <p:extLst>
      <p:ext uri="{BB962C8B-B14F-4D97-AF65-F5344CB8AC3E}">
        <p14:creationId xmlns:p14="http://schemas.microsoft.com/office/powerpoint/2010/main" val="123353614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It is important to note that hospitals and other health care facilities are accountable for their performance. In the U.S., an organization called the Joint Commission evaluates and certifies medical care facilities. The goal of the Joint Commission is to improve the effectiveness, safety, and overall value of health care. The Joint Commission is the oldest and largest accrediting body for health care in the U.S., and its judgments are considered fair because it is an independent nonprofit organization.</a:t>
            </a:r>
          </a:p>
          <a:p>
            <a:r>
              <a:rPr lang="en-US" altLang="en-US" dirty="0"/>
              <a:t>The Joint Commission certifies nearly 21,000 organizations and programs in the U.S., including hospitals, urgent care centers, ambulatory clinics, surgery centers, and laboratories. These organizations undergo periodic on-site visits to identify and resolve problems. </a:t>
            </a:r>
          </a:p>
          <a:p>
            <a:endParaRPr lang="en-US" altLang="en-US" dirty="0"/>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575A4A56-54B4-4932-82E2-28CC02AE482A}" type="slidenum">
              <a:rPr lang="en-US" altLang="en-US"/>
              <a:pPr eaLnBrk="1" hangingPunct="1">
                <a:spcBef>
                  <a:spcPct val="0"/>
                </a:spcBef>
              </a:pPr>
              <a:t>65</a:t>
            </a:fld>
            <a:endParaRPr lang="en-US" altLang="en-US" dirty="0"/>
          </a:p>
        </p:txBody>
      </p:sp>
    </p:spTree>
    <p:extLst>
      <p:ext uri="{BB962C8B-B14F-4D97-AF65-F5344CB8AC3E}">
        <p14:creationId xmlns:p14="http://schemas.microsoft.com/office/powerpoint/2010/main" val="27412176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Hospitals are structured according to type and level of care. Areas of the hospital with similar inpatients are called wards, such as the maternity ward or the pediatric ward for children. An “inpatient” is simply a person who has been admitted to the hospital. Other specialized areas include the emergency department, or ED, the operating room, or, and the intensive care unit, or ICU. There are different types of ICUs for specific patients; for example, a </a:t>
            </a:r>
            <a:r>
              <a:rPr lang="en-US" altLang="en-US" dirty="0" err="1"/>
              <a:t>CCU</a:t>
            </a:r>
            <a:r>
              <a:rPr lang="en-US" altLang="en-US" dirty="0"/>
              <a:t> is a cardiac care unit. </a:t>
            </a:r>
          </a:p>
          <a:p>
            <a:r>
              <a:rPr lang="en-US" altLang="en-US" dirty="0"/>
              <a:t>Health care is provided mainly by physicians and nurses. Physicians may specialize in various types of medicine. All departments are assisted by ancillary personnel, who perform specific technical tasks. </a:t>
            </a:r>
          </a:p>
          <a:p>
            <a:endParaRPr lang="en-US" altLang="en-US" dirty="0"/>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94F41882-C6F5-4FE7-BC6B-13721D6ADECF}" type="slidenum">
              <a:rPr lang="en-US" altLang="en-US"/>
              <a:pPr eaLnBrk="1" hangingPunct="1">
                <a:spcBef>
                  <a:spcPct val="0"/>
                </a:spcBef>
              </a:pPr>
              <a:t>66</a:t>
            </a:fld>
            <a:endParaRPr lang="en-US" altLang="en-US" dirty="0"/>
          </a:p>
        </p:txBody>
      </p:sp>
    </p:spTree>
    <p:extLst>
      <p:ext uri="{BB962C8B-B14F-4D97-AF65-F5344CB8AC3E}">
        <p14:creationId xmlns:p14="http://schemas.microsoft.com/office/powerpoint/2010/main" val="161155435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Practically everyone has heard of the hospital ED, if only because of TV dramas. Open twenty-four hours a day, every day, the ED treats patients with a range of medical problems, whether relatively minor, such as an ankle sprain, or life-threatening, such as a heart attack, a drug overdose, or serious injuries. Physicians and nurses in the ED evaluate patients by a process called triage, whereby the sickest patients are treated first. After patients are treated, they may be able to go home right away. Those with more serious conditions are transferred to other areas of the hospital, possibly the ICU or CCU, for further care.</a:t>
            </a:r>
          </a:p>
          <a:p>
            <a:endParaRPr lang="en-US" altLang="en-US" dirty="0"/>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C2F30DE9-D850-467E-8AEF-307413E0E1BB}" type="slidenum">
              <a:rPr lang="en-US" altLang="en-US"/>
              <a:pPr eaLnBrk="1" hangingPunct="1">
                <a:spcBef>
                  <a:spcPct val="0"/>
                </a:spcBef>
              </a:pPr>
              <a:t>67</a:t>
            </a:fld>
            <a:endParaRPr lang="en-US" altLang="en-US" dirty="0"/>
          </a:p>
        </p:txBody>
      </p:sp>
    </p:spTree>
    <p:extLst>
      <p:ext uri="{BB962C8B-B14F-4D97-AF65-F5344CB8AC3E}">
        <p14:creationId xmlns:p14="http://schemas.microsoft.com/office/powerpoint/2010/main" val="331273717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OR, of course, is where surgery takes place. The environment is kept sterile, or free of germs, to prevent infection in the patient. The surgical team generally includes one or more surgeons, various nurses with specialized roles, and an anesthesiologist, who makes sure the patient is safely unconscious. Surgical instruments vary, depending on the operation to be performed. Equipment is available to monitor the patient’s vital signs and to resuscitate the patient in case of emergency.</a:t>
            </a:r>
          </a:p>
          <a:p>
            <a:r>
              <a:rPr lang="en-US" altLang="en-US" dirty="0"/>
              <a:t>Surgery is also performed at freestanding surgery centers, which are separate from hospitals. Operations are done on an outpatient basis, meaning that the patient goes home directly afterward. As mentioned earlier in this lecture, surgery centers are also subject to Joint Commission certification.</a:t>
            </a:r>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C538EAD6-A07D-408A-A6AF-07EADFBE3F2D}" type="slidenum">
              <a:rPr lang="en-US" altLang="en-US"/>
              <a:pPr eaLnBrk="1" hangingPunct="1">
                <a:spcBef>
                  <a:spcPct val="0"/>
                </a:spcBef>
              </a:pPr>
              <a:t>68</a:t>
            </a:fld>
            <a:endParaRPr lang="en-US" altLang="en-US" dirty="0"/>
          </a:p>
        </p:txBody>
      </p:sp>
    </p:spTree>
    <p:extLst>
      <p:ext uri="{BB962C8B-B14F-4D97-AF65-F5344CB8AC3E}">
        <p14:creationId xmlns:p14="http://schemas.microsoft.com/office/powerpoint/2010/main" val="89633246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ICU is a separate area of the hospital for treatment and continuous monitoring of very ill patients. Many kinds of illnesses may need ICU care, including lung conditions such as pneumonia and emphysema; sepsis, or blood infection; and traumatic injuries. As mentioned earlier, CCUs are ICUs dedicated to patients with cardiac, or heart, disease. </a:t>
            </a:r>
          </a:p>
          <a:p>
            <a:r>
              <a:rPr lang="en-US" altLang="en-US" dirty="0"/>
              <a:t>Patients may come to the ICU from another section of the hospital, such as the ED or the OR, or they may arrive after transfer from a different hospital. Machines in the ICU monitor the patient’s vital signs, such as breathing and heart rate. Various tubes may be inserted to give medicine, provide nutrition, or drain urine, and mechanical ventilators may be used to help with breathing. The need for other sophisticated equipment depends on the patient’s condition. </a:t>
            </a:r>
          </a:p>
          <a:p>
            <a:endParaRPr lang="en-US" altLang="en-US" dirty="0"/>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3FCA1807-A29F-47D6-AD3B-31EA990C1555}" type="slidenum">
              <a:rPr lang="en-US" altLang="en-US"/>
              <a:pPr eaLnBrk="1" hangingPunct="1">
                <a:spcBef>
                  <a:spcPct val="0"/>
                </a:spcBef>
              </a:pPr>
              <a:t>69</a:t>
            </a:fld>
            <a:endParaRPr lang="en-US" altLang="en-US" dirty="0"/>
          </a:p>
        </p:txBody>
      </p:sp>
    </p:spTree>
    <p:extLst>
      <p:ext uri="{BB962C8B-B14F-4D97-AF65-F5344CB8AC3E}">
        <p14:creationId xmlns:p14="http://schemas.microsoft.com/office/powerpoint/2010/main" val="249526193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In most cases, people who provide acute care are emergency medicine physicians and critical care physicians, along with nurses and other personnel working as a team. Serious acute care encompasses medical problems such as heart attack, stroke, unexpected childbirth, or sudden complications of surgery. It also includes accidents such as poisoning, or trauma from such events as car crashes, gunshot or stab wounds, falls, or burns. </a:t>
            </a:r>
          </a:p>
          <a:p>
            <a:r>
              <a:rPr lang="en-US" altLang="en-US" dirty="0"/>
              <a:t>Emergency medicine is a medical specialty dedicated to saving patients with life-threatening problems. It is a high-stress field where physicians must make difficult decisions quickly, often with limited information about the patient. The goal is short-term care, to immediately stabilize the patient so he or she can move on to more definitive treatment. </a:t>
            </a:r>
          </a:p>
          <a:p>
            <a:r>
              <a:rPr lang="en-US" altLang="en-US" dirty="0"/>
              <a:t>Emergency physicians work in EDs. When possible, however, patients receive treatment from emergency medical technicians, or EMTs, before reaching the hospital. EMTs travel to </a:t>
            </a:r>
            <a:r>
              <a:rPr lang="en-US" sz="1000" kern="1200" dirty="0">
                <a:solidFill>
                  <a:schemeClr val="tx1"/>
                </a:solidFill>
                <a:effectLst/>
                <a:latin typeface="Arial" pitchFamily="34" charset="0"/>
                <a:ea typeface="+mn-ea"/>
                <a:cs typeface="Arial" pitchFamily="34" charset="0"/>
              </a:rPr>
              <a:t>sites of </a:t>
            </a:r>
            <a:r>
              <a:rPr lang="en-US" altLang="en-US" dirty="0"/>
              <a:t>emergencies, perform basic medical care, and transport patients to hospitals by ambulance. Paramedics are EMTs with extra training that allows them to perform some medical procedures right at the scene, before transport.</a:t>
            </a:r>
          </a:p>
          <a:p>
            <a:endParaRPr lang="en-US" altLang="en-US" dirty="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DD3C84D7-75A5-4477-A578-A1783E115F67}" type="slidenum">
              <a:rPr lang="en-US" altLang="en-US"/>
              <a:pPr eaLnBrk="1" hangingPunct="1">
                <a:spcBef>
                  <a:spcPct val="0"/>
                </a:spcBef>
              </a:pPr>
              <a:t>70</a:t>
            </a:fld>
            <a:endParaRPr lang="en-US" altLang="en-US" dirty="0"/>
          </a:p>
        </p:txBody>
      </p:sp>
    </p:spTree>
    <p:extLst>
      <p:ext uri="{BB962C8B-B14F-4D97-AF65-F5344CB8AC3E}">
        <p14:creationId xmlns:p14="http://schemas.microsoft.com/office/powerpoint/2010/main" val="259972580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Like emergency medicine, critical care is a specialty for treating patients with life-threatening conditions. In critical care medicine, however, the focus is on long-term care. The sickest patients are sent to the ICU or CCU after they are stabilized.</a:t>
            </a:r>
          </a:p>
          <a:p>
            <a:endParaRPr lang="en-US" altLang="en-US" dirty="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DD3C84D7-75A5-4477-A578-A1783E115F67}" type="slidenum">
              <a:rPr lang="en-US" altLang="en-US"/>
              <a:pPr eaLnBrk="1" hangingPunct="1">
                <a:spcBef>
                  <a:spcPct val="0"/>
                </a:spcBef>
              </a:pPr>
              <a:t>71</a:t>
            </a:fld>
            <a:endParaRPr lang="en-US" altLang="en-US" dirty="0"/>
          </a:p>
        </p:txBody>
      </p:sp>
    </p:spTree>
    <p:extLst>
      <p:ext uri="{BB962C8B-B14F-4D97-AF65-F5344CB8AC3E}">
        <p14:creationId xmlns:p14="http://schemas.microsoft.com/office/powerpoint/2010/main" val="344162662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Hospitals employ many types of personnel. In the OR, of course, there are both surgeons and anesthesiologists. Surgeons perform operations, and many specialize in certain fields, such as orthopedic surgery, cardiovascular surgery, or plastic surgery. </a:t>
            </a:r>
          </a:p>
          <a:p>
            <a:r>
              <a:rPr lang="en-US" altLang="en-US" dirty="0"/>
              <a:t>Anesthesiologists care for patients during surgery by monitoring their body functions while they are unconscious. They also treat pain outside the OR, such as in the ICU, during childbirth, and in medical conditions associated with chronic pain. </a:t>
            </a:r>
          </a:p>
          <a:p>
            <a:endParaRPr lang="en-US" altLang="en-US" dirty="0"/>
          </a:p>
          <a:p>
            <a:endParaRPr lang="en-US" altLang="en-US" dirty="0"/>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8C4A6D84-54D8-440D-AD3E-15B3414B27E8}" type="slidenum">
              <a:rPr lang="en-US" altLang="en-US"/>
              <a:pPr eaLnBrk="1" hangingPunct="1">
                <a:spcBef>
                  <a:spcPct val="0"/>
                </a:spcBef>
              </a:pPr>
              <a:t>72</a:t>
            </a:fld>
            <a:endParaRPr lang="en-US" altLang="en-US" dirty="0"/>
          </a:p>
        </p:txBody>
      </p:sp>
    </p:spTree>
    <p:extLst>
      <p:ext uri="{BB962C8B-B14F-4D97-AF65-F5344CB8AC3E}">
        <p14:creationId xmlns:p14="http://schemas.microsoft.com/office/powerpoint/2010/main" val="211180240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Medical specialties of physicians include general internal medicine, cardiology, obstetrics and gynecology, and psychiatry, among many others. There are even medical subspecialties, such as pediatric cardiology. </a:t>
            </a:r>
          </a:p>
          <a:p>
            <a:r>
              <a:rPr lang="en-US" altLang="en-US" dirty="0"/>
              <a:t>Registered nurses, or RNs, licensed practical nurses, or </a:t>
            </a:r>
            <a:r>
              <a:rPr lang="en-US" altLang="en-US" dirty="0" err="1"/>
              <a:t>LPNs</a:t>
            </a:r>
            <a:r>
              <a:rPr lang="en-US" altLang="en-US" dirty="0"/>
              <a:t>, and physician’s assistants, or </a:t>
            </a:r>
            <a:r>
              <a:rPr lang="en-US" altLang="en-US" dirty="0" err="1"/>
              <a:t>PAs</a:t>
            </a:r>
            <a:r>
              <a:rPr lang="en-US" altLang="en-US" dirty="0"/>
              <a:t>, are thoroughly trained in their own right, and some of them specialize in certain fields of medicine. </a:t>
            </a:r>
          </a:p>
          <a:p>
            <a:r>
              <a:rPr lang="en-US" altLang="en-US" dirty="0"/>
              <a:t>Pharmacists are licensed professionals who usually have a doctor of pharmacy degree. They are essential members of the hospital team who coordinate care activities, monitor patients for changes in physical condition, dispense medications, and provide support to patients and family members. </a:t>
            </a:r>
          </a:p>
          <a:p>
            <a:endParaRPr lang="en-US" altLang="en-US" dirty="0"/>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8C4A6D84-54D8-440D-AD3E-15B3414B27E8}" type="slidenum">
              <a:rPr lang="en-US" altLang="en-US"/>
              <a:pPr eaLnBrk="1" hangingPunct="1">
                <a:spcBef>
                  <a:spcPct val="0"/>
                </a:spcBef>
              </a:pPr>
              <a:t>73</a:t>
            </a:fld>
            <a:endParaRPr lang="en-US" altLang="en-US" dirty="0"/>
          </a:p>
        </p:txBody>
      </p:sp>
    </p:spTree>
    <p:extLst>
      <p:ext uri="{BB962C8B-B14F-4D97-AF65-F5344CB8AC3E}">
        <p14:creationId xmlns:p14="http://schemas.microsoft.com/office/powerpoint/2010/main" val="110961171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All hospitals employ personnel to provide ancillary services for diagnosis, treatment, rehabilitation, and education. </a:t>
            </a:r>
          </a:p>
          <a:p>
            <a:r>
              <a:rPr lang="en-US" altLang="en-US" dirty="0"/>
              <a:t>Nursing assistants provide for the patient’s most basic needs, under the supervision of RNs or LPNs. </a:t>
            </a:r>
          </a:p>
          <a:p>
            <a:r>
              <a:rPr lang="en-US" altLang="en-US" dirty="0"/>
              <a:t>The various types of technicians include phlebotomists, who are trained to take blood; x-ray and ultrasound technicians; and laboratory personnel. </a:t>
            </a:r>
          </a:p>
          <a:p>
            <a:r>
              <a:rPr lang="en-US" altLang="en-US" dirty="0"/>
              <a:t>Rehabilitation personnel include physical therapists, occupational therapists, respiratory therapists, and speech therapists. </a:t>
            </a:r>
          </a:p>
          <a:p>
            <a:r>
              <a:rPr lang="en-US" altLang="en-US" dirty="0"/>
              <a:t>Other hospital workers educate or counsel patients;</a:t>
            </a:r>
            <a:r>
              <a:rPr lang="en-US" altLang="en-US" baseline="0" dirty="0"/>
              <a:t> these</a:t>
            </a:r>
            <a:r>
              <a:rPr lang="en-US" altLang="en-US" dirty="0"/>
              <a:t> include dietitians, nutritionists, diabetes educators, and social workers. </a:t>
            </a:r>
          </a:p>
          <a:p>
            <a:r>
              <a:rPr lang="en-US" altLang="en-US" dirty="0"/>
              <a:t>This is only a sampling of the roles that exist in hospital settings today.</a:t>
            </a:r>
          </a:p>
          <a:p>
            <a:endParaRPr lang="en-US" altLang="en-US" dirty="0"/>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D55993B-2745-49F3-97D8-798906FAB3FF}" type="slidenum">
              <a:rPr lang="en-US" altLang="en-US"/>
              <a:pPr eaLnBrk="1" hangingPunct="1">
                <a:spcBef>
                  <a:spcPct val="0"/>
                </a:spcBef>
              </a:pPr>
              <a:t>74</a:t>
            </a:fld>
            <a:endParaRPr lang="en-US" altLang="en-US" dirty="0"/>
          </a:p>
        </p:txBody>
      </p:sp>
    </p:spTree>
    <p:extLst>
      <p:ext uri="{BB962C8B-B14F-4D97-AF65-F5344CB8AC3E}">
        <p14:creationId xmlns:p14="http://schemas.microsoft.com/office/powerpoint/2010/main" val="227386020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corporate structure of hospitals includes a governing board, or board of directors, that provides oversight. For nonprofit hospitals, the board of directors may be a religious order or influential figures in the health care community. Hospitals affiliated with universities may have the same board of directors as the university.</a:t>
            </a:r>
          </a:p>
          <a:p>
            <a:r>
              <a:rPr lang="en-US" altLang="en-US" dirty="0"/>
              <a:t>In any corporation, the chief executive officer is responsible for daily operations. Most hospitals also designate chief medical officers, nursing officers, information officers, financial officers, and operating officers. </a:t>
            </a:r>
          </a:p>
          <a:p>
            <a:r>
              <a:rPr lang="en-US" altLang="en-US" dirty="0"/>
              <a:t>Each department in a hospital has a head administrator who is responsible for its performance. In addition, departments are likely to have managers who oversee patient care, such as supervising physicians and nurse managers. </a:t>
            </a:r>
          </a:p>
          <a:p>
            <a:r>
              <a:rPr lang="en-US" altLang="en-US" dirty="0"/>
              <a:t>Nonmedical service personnel, such as cooks and laundry workers, are also critical, as is the hospital business office that deals with such issues as billing and insurance, scheduling, maintenance of medical records, personnel issues, and reports and budgets. </a:t>
            </a:r>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3C7FE77F-37E5-4D07-BF3B-001DF49F9952}" type="slidenum">
              <a:rPr lang="en-US" altLang="en-US"/>
              <a:pPr eaLnBrk="1" hangingPunct="1">
                <a:spcBef>
                  <a:spcPct val="0"/>
                </a:spcBef>
              </a:pPr>
              <a:t>75</a:t>
            </a:fld>
            <a:endParaRPr lang="en-US" altLang="en-US" dirty="0"/>
          </a:p>
        </p:txBody>
      </p:sp>
    </p:spTree>
    <p:extLst>
      <p:ext uri="{BB962C8B-B14F-4D97-AF65-F5344CB8AC3E}">
        <p14:creationId xmlns:p14="http://schemas.microsoft.com/office/powerpoint/2010/main" val="424668333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Hospitals may be publicly or privately owned and funded, and they may be either for-profit or nonprofit. A public hospital is funded by the government and therefore may have limited financial resources. A private hospital is owned by a private organization, such as a medical insurance company. It tends to have greater capital and more up-to-date equipment, so its services may be more expensive. </a:t>
            </a:r>
          </a:p>
          <a:p>
            <a:endParaRPr lang="en-US" altLang="en-US" dirty="0"/>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24E1F7BA-637D-408C-BDC6-F8CDD0D3482C}" type="slidenum">
              <a:rPr lang="en-US" altLang="en-US"/>
              <a:pPr eaLnBrk="1" hangingPunct="1">
                <a:spcBef>
                  <a:spcPct val="0"/>
                </a:spcBef>
              </a:pPr>
              <a:t>76</a:t>
            </a:fld>
            <a:endParaRPr lang="en-US" altLang="en-US" dirty="0"/>
          </a:p>
        </p:txBody>
      </p:sp>
    </p:spTree>
    <p:extLst>
      <p:ext uri="{BB962C8B-B14F-4D97-AF65-F5344CB8AC3E}">
        <p14:creationId xmlns:p14="http://schemas.microsoft.com/office/powerpoint/2010/main" val="3012579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A hospital system consists of two or more hospitals or other health care facilities that are owned, leased, or managed by an organization such as a corporation. Oversight is provided by a single board of directors. Single hospitals can be part of a hospital system if they own or lease other health care facilities.</a:t>
            </a:r>
          </a:p>
          <a:p>
            <a:r>
              <a:rPr lang="en-US" altLang="en-US" dirty="0"/>
              <a:t>Health care networks are groups of hospitals, physicians, other health care providers, insurers, and/or agencies that collaborate to provide many types of health care in a community.</a:t>
            </a:r>
          </a:p>
          <a:p>
            <a:r>
              <a:rPr lang="en-US" altLang="en-US" dirty="0"/>
              <a:t>One example of a hospital system is the Greenville Hospital System University Medical Center, a nonprofit organization located in South Carolina. The system includes five major medical centers and other facilities.</a:t>
            </a:r>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5DF31979-D7DC-4C7E-98A2-5F1B975121A6}" type="slidenum">
              <a:rPr lang="en-US" altLang="en-US"/>
              <a:pPr eaLnBrk="1" hangingPunct="1">
                <a:spcBef>
                  <a:spcPct val="0"/>
                </a:spcBef>
              </a:pPr>
              <a:t>77</a:t>
            </a:fld>
            <a:endParaRPr lang="en-US" altLang="en-US" dirty="0"/>
          </a:p>
        </p:txBody>
      </p:sp>
    </p:spTree>
    <p:extLst>
      <p:ext uri="{BB962C8B-B14F-4D97-AF65-F5344CB8AC3E}">
        <p14:creationId xmlns:p14="http://schemas.microsoft.com/office/powerpoint/2010/main" val="412299482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This concludes lecture c of </a:t>
            </a:r>
            <a:r>
              <a:rPr lang="en-US" altLang="en-US" b="0" i="0" dirty="0"/>
              <a:t>Delivering Health Care, Part 1.</a:t>
            </a:r>
            <a:r>
              <a:rPr lang="en-US" altLang="en-US" dirty="0"/>
              <a:t> </a:t>
            </a:r>
          </a:p>
          <a:p>
            <a:r>
              <a:rPr lang="en-US" altLang="en-US" dirty="0"/>
              <a:t>In summary, health care facilities range from small offices of single physicians to large hospital systems. Most people obtain health care through managed care plans of various types. Community centers and freestanding clinics offer a range of services, from acute medical care or mental health care to outpatient surgery. </a:t>
            </a:r>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897ED10D-6F5D-40A5-A42C-5CBC9CD24A01}" type="slidenum">
              <a:rPr lang="en-US" altLang="en-US"/>
              <a:pPr eaLnBrk="1" hangingPunct="1">
                <a:spcBef>
                  <a:spcPct val="0"/>
                </a:spcBef>
              </a:pPr>
              <a:t>78</a:t>
            </a:fld>
            <a:endParaRPr lang="en-US" altLang="en-US" dirty="0"/>
          </a:p>
        </p:txBody>
      </p:sp>
    </p:spTree>
    <p:extLst>
      <p:ext uri="{BB962C8B-B14F-4D97-AF65-F5344CB8AC3E}">
        <p14:creationId xmlns:p14="http://schemas.microsoft.com/office/powerpoint/2010/main" val="69776534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Hospitals of various types treat patients in the community, perform research and teaching, and provide care for the poor. All health care facilities are accountable for their effectiveness and safety performance. Health care practitioners work singly or together to provide the best possible emergency care, surgical services, critical care, long-term treatment, and ancillary services. </a:t>
            </a:r>
          </a:p>
          <a:p>
            <a:endParaRPr lang="en-US" altLang="en-US" dirty="0"/>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897ED10D-6F5D-40A5-A42C-5CBC9CD24A01}" type="slidenum">
              <a:rPr lang="en-US" altLang="en-US"/>
              <a:pPr eaLnBrk="1" hangingPunct="1">
                <a:spcBef>
                  <a:spcPct val="0"/>
                </a:spcBef>
              </a:pPr>
              <a:t>79</a:t>
            </a:fld>
            <a:endParaRPr lang="en-US" altLang="en-US" dirty="0"/>
          </a:p>
        </p:txBody>
      </p:sp>
    </p:spTree>
    <p:extLst>
      <p:ext uri="{BB962C8B-B14F-4D97-AF65-F5344CB8AC3E}">
        <p14:creationId xmlns:p14="http://schemas.microsoft.com/office/powerpoint/2010/main" val="35690914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References slide. No audio.</a:t>
            </a:r>
          </a:p>
          <a:p>
            <a:endParaRPr lang="en-US" altLang="en-US" dirty="0"/>
          </a:p>
        </p:txBody>
      </p:sp>
      <p:sp>
        <p:nvSpPr>
          <p:cNvPr id="55300" name="Footer Placeholder 3"/>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endParaRPr lang="en-US" altLang="en-US" dirty="0"/>
          </a:p>
        </p:txBody>
      </p:sp>
      <p:sp>
        <p:nvSpPr>
          <p:cNvPr id="55301"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570E26CF-B159-4B8A-ABAD-1FE728C83DEA}" type="slidenum">
              <a:rPr lang="en-US" altLang="en-US"/>
              <a:pPr eaLnBrk="1" hangingPunct="1">
                <a:spcBef>
                  <a:spcPct val="0"/>
                </a:spcBef>
              </a:pPr>
              <a:t>80</a:t>
            </a:fld>
            <a:endParaRPr lang="en-US" altLang="en-US" dirty="0"/>
          </a:p>
        </p:txBody>
      </p:sp>
    </p:spTree>
    <p:extLst>
      <p:ext uri="{BB962C8B-B14F-4D97-AF65-F5344CB8AC3E}">
        <p14:creationId xmlns:p14="http://schemas.microsoft.com/office/powerpoint/2010/main" val="199270905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References slide. No audio.</a:t>
            </a:r>
          </a:p>
          <a:p>
            <a:endParaRPr lang="en-US" altLang="en-US" dirty="0"/>
          </a:p>
        </p:txBody>
      </p:sp>
      <p:sp>
        <p:nvSpPr>
          <p:cNvPr id="55300" name="Footer Placeholder 3"/>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fontAlgn="base" hangingPunct="1">
              <a:spcBef>
                <a:spcPct val="0"/>
              </a:spcBef>
              <a:spcAft>
                <a:spcPct val="0"/>
              </a:spcAft>
            </a:pPr>
            <a:endParaRPr lang="en-US" altLang="en-US" dirty="0"/>
          </a:p>
        </p:txBody>
      </p:sp>
      <p:sp>
        <p:nvSpPr>
          <p:cNvPr id="55301"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0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0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0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0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0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570E26CF-B159-4B8A-ABAD-1FE728C83DEA}" type="slidenum">
              <a:rPr lang="en-US" altLang="en-US"/>
              <a:pPr eaLnBrk="1" hangingPunct="1">
                <a:spcBef>
                  <a:spcPct val="0"/>
                </a:spcBef>
              </a:pPr>
              <a:t>81</a:t>
            </a:fld>
            <a:endParaRPr lang="en-US" altLang="en-US" dirty="0"/>
          </a:p>
        </p:txBody>
      </p:sp>
    </p:spTree>
    <p:extLst>
      <p:ext uri="{BB962C8B-B14F-4D97-AF65-F5344CB8AC3E}">
        <p14:creationId xmlns:p14="http://schemas.microsoft.com/office/powerpoint/2010/main" val="295510589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audio</a:t>
            </a:r>
          </a:p>
        </p:txBody>
      </p:sp>
      <p:sp>
        <p:nvSpPr>
          <p:cNvPr id="4" name="Footer Placeholder 3"/>
          <p:cNvSpPr>
            <a:spLocks noGrp="1"/>
          </p:cNvSpPr>
          <p:nvPr>
            <p:ph type="ftr" sz="quarter" idx="10"/>
          </p:nvPr>
        </p:nvSpPr>
        <p:spPr/>
        <p:txBody>
          <a:bodyPr/>
          <a:lstStyle/>
          <a:p>
            <a:pPr>
              <a:defRPr/>
            </a:pPr>
            <a:r>
              <a:rPr lang="en-US" dirty="0"/>
              <a:t>Health IT Workforce Curriculum Version 4.0</a:t>
            </a:r>
          </a:p>
        </p:txBody>
      </p:sp>
      <p:sp>
        <p:nvSpPr>
          <p:cNvPr id="5" name="Slide Number Placeholder 4"/>
          <p:cNvSpPr>
            <a:spLocks noGrp="1"/>
          </p:cNvSpPr>
          <p:nvPr>
            <p:ph type="sldNum" sz="quarter" idx="11"/>
          </p:nvPr>
        </p:nvSpPr>
        <p:spPr/>
        <p:txBody>
          <a:bodyPr/>
          <a:lstStyle/>
          <a:p>
            <a:fld id="{BC67021A-487C-4D8E-B66A-9A323BD1E9A7}" type="slidenum">
              <a:rPr lang="en-US" altLang="en-US" smtClean="0"/>
              <a:pPr/>
              <a:t>82</a:t>
            </a:fld>
            <a:endParaRPr lang="en-US" altLang="en-US" dirty="0"/>
          </a:p>
        </p:txBody>
      </p:sp>
    </p:spTree>
    <p:extLst>
      <p:ext uri="{BB962C8B-B14F-4D97-AF65-F5344CB8AC3E}">
        <p14:creationId xmlns:p14="http://schemas.microsoft.com/office/powerpoint/2010/main" val="341228721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kern="1200" dirty="0">
                <a:solidFill>
                  <a:schemeClr val="tx1"/>
                </a:solidFill>
                <a:effectLst/>
                <a:latin typeface="Arial" pitchFamily="34" charset="0"/>
                <a:ea typeface="+mn-ea"/>
                <a:cs typeface="Arial" pitchFamily="34" charset="0"/>
              </a:rPr>
              <a:t>Welcome to Introduction to Health Care and Public Health in the U.S.: Delivering Health</a:t>
            </a:r>
            <a:r>
              <a:rPr lang="en-US" sz="1000" kern="1200" baseline="0" dirty="0">
                <a:solidFill>
                  <a:schemeClr val="tx1"/>
                </a:solidFill>
                <a:effectLst/>
                <a:latin typeface="Arial" pitchFamily="34" charset="0"/>
                <a:ea typeface="+mn-ea"/>
                <a:cs typeface="Arial" pitchFamily="34" charset="0"/>
              </a:rPr>
              <a:t> Care, Part 1.</a:t>
            </a:r>
            <a:r>
              <a:rPr lang="en-US" sz="1000" kern="1200" dirty="0">
                <a:solidFill>
                  <a:schemeClr val="tx1"/>
                </a:solidFill>
                <a:effectLst/>
                <a:latin typeface="Arial" pitchFamily="34" charset="0"/>
                <a:ea typeface="+mn-ea"/>
                <a:cs typeface="Arial" pitchFamily="34" charset="0"/>
              </a:rPr>
              <a:t> This is lecture d.</a:t>
            </a:r>
          </a:p>
          <a:p>
            <a:r>
              <a:rPr lang="en-US" sz="1000" kern="1200" dirty="0">
                <a:solidFill>
                  <a:schemeClr val="tx1"/>
                </a:solidFill>
                <a:effectLst/>
                <a:latin typeface="Arial" pitchFamily="34" charset="0"/>
                <a:ea typeface="+mn-ea"/>
                <a:cs typeface="Arial" pitchFamily="34" charset="0"/>
              </a:rPr>
              <a:t>The component, Introduction to Health Care and Public Health in the U.S., is a survey of how health care and public health are organized and how services are delivered in the U.S. It covers public policy, relevant organizations and their interrelationships, professional roles, legal and regulatory issues, and payment systems. It also addresses health reform initiatives in the </a:t>
            </a:r>
            <a:r>
              <a:rPr lang="en-US" sz="1000" kern="1200">
                <a:solidFill>
                  <a:schemeClr val="tx1"/>
                </a:solidFill>
                <a:effectLst/>
                <a:latin typeface="Arial" pitchFamily="34" charset="0"/>
                <a:ea typeface="+mn-ea"/>
                <a:cs typeface="Arial" pitchFamily="34" charset="0"/>
              </a:rPr>
              <a:t>U.S.</a:t>
            </a:r>
            <a:endParaRPr lang="en-US" sz="1000" kern="1200" dirty="0">
              <a:solidFill>
                <a:schemeClr val="tx1"/>
              </a:solidFill>
              <a:effectLst/>
              <a:latin typeface="Arial" pitchFamily="34" charset="0"/>
              <a:ea typeface="+mn-ea"/>
              <a:cs typeface="Arial" pitchFamily="34" charset="0"/>
            </a:endParaRPr>
          </a:p>
        </p:txBody>
      </p:sp>
      <p:sp>
        <p:nvSpPr>
          <p:cNvPr id="4" name="Footer Placeholder 3"/>
          <p:cNvSpPr>
            <a:spLocks noGrp="1"/>
          </p:cNvSpPr>
          <p:nvPr>
            <p:ph type="ftr" sz="quarter" idx="10"/>
          </p:nvPr>
        </p:nvSpPr>
        <p:spPr/>
        <p:txBody>
          <a:bodyPr/>
          <a:lstStyle/>
          <a:p>
            <a:pPr>
              <a:defRPr/>
            </a:pPr>
            <a:r>
              <a:rPr lang="en-US" dirty="0"/>
              <a:t>Health IT Workforce Curriculum Version 4.0</a:t>
            </a:r>
          </a:p>
        </p:txBody>
      </p:sp>
      <p:sp>
        <p:nvSpPr>
          <p:cNvPr id="5" name="Slide Number Placeholder 4"/>
          <p:cNvSpPr>
            <a:spLocks noGrp="1"/>
          </p:cNvSpPr>
          <p:nvPr>
            <p:ph type="sldNum" sz="quarter" idx="11"/>
          </p:nvPr>
        </p:nvSpPr>
        <p:spPr/>
        <p:txBody>
          <a:bodyPr/>
          <a:lstStyle/>
          <a:p>
            <a:fld id="{BC67021A-487C-4D8E-B66A-9A323BD1E9A7}" type="slidenum">
              <a:rPr lang="en-US" altLang="en-US" smtClean="0"/>
              <a:pPr/>
              <a:t>83</a:t>
            </a:fld>
            <a:endParaRPr lang="en-US" altLang="en-US" dirty="0"/>
          </a:p>
        </p:txBody>
      </p:sp>
    </p:spTree>
    <p:extLst>
      <p:ext uri="{BB962C8B-B14F-4D97-AF65-F5344CB8AC3E}">
        <p14:creationId xmlns:p14="http://schemas.microsoft.com/office/powerpoint/2010/main" val="252091206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The learning objectives for </a:t>
            </a:r>
            <a:r>
              <a:rPr lang="en-US" altLang="en-US" b="0" i="0" dirty="0"/>
              <a:t>Delivering Health Care, Part 1</a:t>
            </a:r>
            <a:r>
              <a:rPr lang="en-US" altLang="en-US" dirty="0"/>
              <a:t> are to:</a:t>
            </a:r>
          </a:p>
          <a:p>
            <a:pPr marL="171450" indent="-171450">
              <a:buFont typeface="Arial" panose="020B0604020202020204" pitchFamily="34" charset="0"/>
              <a:buChar char="•"/>
            </a:pPr>
            <a:r>
              <a:rPr lang="en-US" altLang="en-US" dirty="0"/>
              <a:t>Describe the organization of health care at the federal, state, and local levels</a:t>
            </a:r>
          </a:p>
          <a:p>
            <a:pPr marL="171450" indent="-171450">
              <a:buFont typeface="Arial" panose="020B0604020202020204" pitchFamily="34" charset="0"/>
              <a:buChar char="•"/>
            </a:pPr>
            <a:r>
              <a:rPr lang="en-US" altLang="en-US" dirty="0"/>
              <a:t>Describe the organization of the VA system and Military Health System</a:t>
            </a:r>
          </a:p>
          <a:p>
            <a:pPr marL="171450" indent="-171450">
              <a:buFont typeface="Arial" panose="020B0604020202020204" pitchFamily="34" charset="0"/>
              <a:buChar char="•"/>
            </a:pPr>
            <a:r>
              <a:rPr lang="en-US" altLang="en-US" dirty="0"/>
              <a:t>Describe the structure and function of hospital clinical and administrative units</a:t>
            </a:r>
          </a:p>
          <a:p>
            <a:pPr marL="171450" indent="-171450">
              <a:buFont typeface="Arial" panose="020B0604020202020204" pitchFamily="34" charset="0"/>
              <a:buChar char="•"/>
            </a:pPr>
            <a:r>
              <a:rPr lang="en-US" altLang="en-US" dirty="0"/>
              <a:t>And describe different types of long-term care facilities, with an emphasis on their function</a:t>
            </a:r>
          </a:p>
        </p:txBody>
      </p:sp>
      <p:sp>
        <p:nvSpPr>
          <p:cNvPr id="4" name="Footer Placeholder 3"/>
          <p:cNvSpPr>
            <a:spLocks noGrp="1"/>
          </p:cNvSpPr>
          <p:nvPr>
            <p:ph type="ftr" sz="quarter" idx="10"/>
          </p:nvPr>
        </p:nvSpPr>
        <p:spPr/>
        <p:txBody>
          <a:bodyPr/>
          <a:lstStyle/>
          <a:p>
            <a:pPr>
              <a:defRPr/>
            </a:pPr>
            <a:r>
              <a:rPr lang="en-US"/>
              <a:t>Health IT Workforce Curriculum Version 4.0</a:t>
            </a:r>
            <a:endParaRPr lang="en-US" dirty="0"/>
          </a:p>
        </p:txBody>
      </p:sp>
      <p:sp>
        <p:nvSpPr>
          <p:cNvPr id="5" name="Slide Number Placeholder 4"/>
          <p:cNvSpPr>
            <a:spLocks noGrp="1"/>
          </p:cNvSpPr>
          <p:nvPr>
            <p:ph type="sldNum" sz="quarter" idx="11"/>
          </p:nvPr>
        </p:nvSpPr>
        <p:spPr/>
        <p:txBody>
          <a:bodyPr/>
          <a:lstStyle/>
          <a:p>
            <a:fld id="{BC67021A-487C-4D8E-B66A-9A323BD1E9A7}" type="slidenum">
              <a:rPr lang="en-US" altLang="en-US" smtClean="0"/>
              <a:pPr/>
              <a:t>84</a:t>
            </a:fld>
            <a:endParaRPr lang="en-US" altLang="en-US" dirty="0"/>
          </a:p>
        </p:txBody>
      </p:sp>
    </p:spTree>
    <p:extLst>
      <p:ext uri="{BB962C8B-B14F-4D97-AF65-F5344CB8AC3E}">
        <p14:creationId xmlns:p14="http://schemas.microsoft.com/office/powerpoint/2010/main" val="44082994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This lecture discusses a brief overview of school-based health centers</a:t>
            </a:r>
            <a:r>
              <a:rPr lang="en-US" altLang="en-US" baseline="0" dirty="0"/>
              <a:t> and different types of long-term care facilities, including</a:t>
            </a:r>
            <a:r>
              <a:rPr lang="en-US" altLang="en-US" dirty="0"/>
              <a:t> home health care, group living, assisted living, retirement communities, nursing homes, hospice or end-of-life care, long-term hospitals, psychiatric hospitals, specialty hospitals, and community mental health centers.</a:t>
            </a:r>
          </a:p>
          <a:p>
            <a:r>
              <a:rPr lang="en-US" altLang="en-US" dirty="0"/>
              <a:t>Special considerations in the care of older adults are also highlighted, such as the need for assistance with daily living, and financial, legal, and ethical issues.</a:t>
            </a:r>
          </a:p>
        </p:txBody>
      </p:sp>
      <p:sp>
        <p:nvSpPr>
          <p:cNvPr id="4" name="Footer Placeholder 3"/>
          <p:cNvSpPr>
            <a:spLocks noGrp="1"/>
          </p:cNvSpPr>
          <p:nvPr>
            <p:ph type="ftr" sz="quarter" idx="10"/>
          </p:nvPr>
        </p:nvSpPr>
        <p:spPr/>
        <p:txBody>
          <a:bodyPr/>
          <a:lstStyle/>
          <a:p>
            <a:pPr>
              <a:defRPr/>
            </a:pPr>
            <a:r>
              <a:rPr lang="en-US"/>
              <a:t>Health IT Workforce Curriculum Version 4.0</a:t>
            </a:r>
            <a:endParaRPr lang="en-US" dirty="0"/>
          </a:p>
        </p:txBody>
      </p:sp>
      <p:sp>
        <p:nvSpPr>
          <p:cNvPr id="5" name="Slide Number Placeholder 4"/>
          <p:cNvSpPr>
            <a:spLocks noGrp="1"/>
          </p:cNvSpPr>
          <p:nvPr>
            <p:ph type="sldNum" sz="quarter" idx="11"/>
          </p:nvPr>
        </p:nvSpPr>
        <p:spPr/>
        <p:txBody>
          <a:bodyPr/>
          <a:lstStyle/>
          <a:p>
            <a:fld id="{BC67021A-487C-4D8E-B66A-9A323BD1E9A7}" type="slidenum">
              <a:rPr lang="en-US" altLang="en-US" smtClean="0"/>
              <a:pPr/>
              <a:t>85</a:t>
            </a:fld>
            <a:endParaRPr lang="en-US" altLang="en-US" dirty="0"/>
          </a:p>
        </p:txBody>
      </p:sp>
    </p:spTree>
    <p:extLst>
      <p:ext uri="{BB962C8B-B14F-4D97-AF65-F5344CB8AC3E}">
        <p14:creationId xmlns:p14="http://schemas.microsoft.com/office/powerpoint/2010/main" val="428921646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Children and teenagers spend most of their time in school, so it is logical to have medical services there. School-based health centers provide physical and behavioral health care from nurses, physician assistants, physicians, social workers, substance abuse counselors, and other providers. When necessary, the health center arranges for further medical or hospital services. Parental consent is required before children can receive the full range of health services offered. </a:t>
            </a:r>
          </a:p>
          <a:p>
            <a:r>
              <a:rPr lang="en-US" altLang="en-US" dirty="0"/>
              <a:t>Not all school-based health centers are located inside schools. The setup varies depending on the needs of the community. In some areas, mobile health centers travel to schools. Alternatively, health care may be available at off-site health centers that have extended operating hours and a broader range of services. These facilities may serve more than one school.</a:t>
            </a: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624A9ED-8878-49FF-924E-B3F528E624EB}" type="slidenum">
              <a:rPr lang="en-US" altLang="en-US"/>
              <a:pPr eaLnBrk="1" hangingPunct="1"/>
              <a:t>86</a:t>
            </a:fld>
            <a:endParaRPr lang="en-US" altLang="en-US" dirty="0"/>
          </a:p>
        </p:txBody>
      </p:sp>
    </p:spTree>
    <p:extLst>
      <p:ext uri="{BB962C8B-B14F-4D97-AF65-F5344CB8AC3E}">
        <p14:creationId xmlns:p14="http://schemas.microsoft.com/office/powerpoint/2010/main" val="383376224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Turning now to the older population, the structure and makeup of the population in the U.S. is changing over time. The United States is projected to experience rapid growth in the population 65 years and above through the year 2050. Because of our extended life span, the numbers of people age 85 and older will also dramatically increase. It is clear that long-term health care for older adults will be vitally important in the future. </a:t>
            </a:r>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5F47BA1-3334-4A87-B950-56F770F4FD08}" type="slidenum">
              <a:rPr lang="en-US" altLang="en-US"/>
              <a:pPr eaLnBrk="1" hangingPunct="1"/>
              <a:t>87</a:t>
            </a:fld>
            <a:endParaRPr lang="en-US" altLang="en-US" dirty="0"/>
          </a:p>
        </p:txBody>
      </p:sp>
    </p:spTree>
    <p:extLst>
      <p:ext uri="{BB962C8B-B14F-4D97-AF65-F5344CB8AC3E}">
        <p14:creationId xmlns:p14="http://schemas.microsoft.com/office/powerpoint/2010/main" val="360147778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This lecture will often refer to “activities of daily living,” or ADLs. This term refers to personal-care tasks such as eating, bathing, dressing, moving around, and using the toilet. Difficulties with activities of daily living increases greatly with advancing age. </a:t>
            </a:r>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88B72B1-4A48-474C-B68B-BD1F43342A5D}" type="slidenum">
              <a:rPr lang="en-US" altLang="en-US"/>
              <a:pPr eaLnBrk="1" hangingPunct="1"/>
              <a:t>88</a:t>
            </a:fld>
            <a:endParaRPr lang="en-US" altLang="en-US" dirty="0"/>
          </a:p>
        </p:txBody>
      </p:sp>
    </p:spTree>
    <p:extLst>
      <p:ext uri="{BB962C8B-B14F-4D97-AF65-F5344CB8AC3E}">
        <p14:creationId xmlns:p14="http://schemas.microsoft.com/office/powerpoint/2010/main" val="91687770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This slide shows an overview of different types of long-term care options that are available. These options vary by location and by the level of service provided. Each option is discussed in more detail in the following slides.</a:t>
            </a:r>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25F6B5B-D46D-41D3-8F5A-7BDB673ABE9B}" type="slidenum">
              <a:rPr lang="en-US" altLang="en-US"/>
              <a:pPr eaLnBrk="1" hangingPunct="1"/>
              <a:t>89</a:t>
            </a:fld>
            <a:endParaRPr lang="en-US" altLang="en-US" dirty="0"/>
          </a:p>
        </p:txBody>
      </p:sp>
    </p:spTree>
    <p:extLst>
      <p:ext uri="{BB962C8B-B14F-4D97-AF65-F5344CB8AC3E}">
        <p14:creationId xmlns:p14="http://schemas.microsoft.com/office/powerpoint/2010/main" val="213638715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Financing is an important issue in long-term care. Medicare and Medicaid cover health care for older, disabled, and poor Americans. The Centers for Medicare and Medicaid Services, or CMS, is the largest health care insurer in the U.S. CMS covers over 30% of the U.S. population and nearly all people who are 65 years and older. </a:t>
            </a:r>
          </a:p>
          <a:p>
            <a:r>
              <a:rPr lang="en-US" altLang="en-US" dirty="0"/>
              <a:t>Another important function of CMS is to provide reimbursement for health care centers that meet its criteria for health and safety. Many of the health care facilities discussed in this lecture are eligible for Medicare and Medicaid reimbursement. </a:t>
            </a:r>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B30E4F7-08EB-4E1F-8C65-C9FD8A36070D}" type="slidenum">
              <a:rPr lang="en-US" altLang="en-US"/>
              <a:pPr eaLnBrk="1" hangingPunct="1"/>
              <a:t>90</a:t>
            </a:fld>
            <a:endParaRPr lang="en-US" altLang="en-US" dirty="0"/>
          </a:p>
        </p:txBody>
      </p:sp>
    </p:spTree>
    <p:extLst>
      <p:ext uri="{BB962C8B-B14F-4D97-AF65-F5344CB8AC3E}">
        <p14:creationId xmlns:p14="http://schemas.microsoft.com/office/powerpoint/2010/main" val="130509926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Another important organization to know about is The Joint Commission. This is an independent, nonprofit agency that evaluates and accredits medical care facilities for quality and safety. The Joint Commission performs on-site visits to hospitals, nursing homes, urgent care centers, home care organizations, mental health care programs, and other facilities. Accreditation is not mandatory, but it is an important factor in Medicare approval for reimbursement. </a:t>
            </a:r>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B30E4F7-08EB-4E1F-8C65-C9FD8A36070D}" type="slidenum">
              <a:rPr lang="en-US" altLang="en-US"/>
              <a:pPr eaLnBrk="1" hangingPunct="1"/>
              <a:t>91</a:t>
            </a:fld>
            <a:endParaRPr lang="en-US" altLang="en-US" dirty="0"/>
          </a:p>
        </p:txBody>
      </p:sp>
    </p:spTree>
    <p:extLst>
      <p:ext uri="{BB962C8B-B14F-4D97-AF65-F5344CB8AC3E}">
        <p14:creationId xmlns:p14="http://schemas.microsoft.com/office/powerpoint/2010/main" val="412844666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There are various options for long-term care. The simplest is for people to receive help with activities of daily living and housework in their own homes, perhaps from family, friends, or volunteers. Some communities offer free or low-cost services such as health aides, personal care aides, medical equipment, home modifications, and respite care. Respite care refers to a brief period of assistance so that family caregivers can take a break. Individuals with health issues need home nursing care from a licensed health care worker, which means a registered nurse, a licensed practical nurse, or a licensed therapist. Medicare pays for this care in certain cases. </a:t>
            </a: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5D755BB-6F18-4B02-A5D2-19D3D8AA0889}" type="slidenum">
              <a:rPr lang="en-US" altLang="en-US"/>
              <a:pPr eaLnBrk="1" hangingPunct="1"/>
              <a:t>92</a:t>
            </a:fld>
            <a:endParaRPr lang="en-US" altLang="en-US" dirty="0"/>
          </a:p>
        </p:txBody>
      </p:sp>
    </p:spTree>
    <p:extLst>
      <p:ext uri="{BB962C8B-B14F-4D97-AF65-F5344CB8AC3E}">
        <p14:creationId xmlns:p14="http://schemas.microsoft.com/office/powerpoint/2010/main" val="52050463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Instead of relying on family or friends, people can also hire a professional home health care agency. Some of these agencies are reimbursed by Medicare, or families pay the costs themselves. Costs vary based on region of the country and the scope and frequency of care. Home health care agencies can also provide hospice or end-of-life care.</a:t>
            </a: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5D755BB-6F18-4B02-A5D2-19D3D8AA0889}" type="slidenum">
              <a:rPr lang="en-US" altLang="en-US"/>
              <a:pPr eaLnBrk="1" hangingPunct="1"/>
              <a:t>93</a:t>
            </a:fld>
            <a:endParaRPr lang="en-US" altLang="en-US" dirty="0"/>
          </a:p>
        </p:txBody>
      </p:sp>
    </p:spTree>
    <p:extLst>
      <p:ext uri="{BB962C8B-B14F-4D97-AF65-F5344CB8AC3E}">
        <p14:creationId xmlns:p14="http://schemas.microsoft.com/office/powerpoint/2010/main" val="162788494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Group homes, often called board and care homes, are group living arrangements for people who need help with activities of daily living and are not able to live alone, but do not need nursing care. The residents of a group home may have physical disabilities, mental or developmental problems, mental illness, cognitive impairment, or substance abuse. It is important to note that not all residents are elderly. </a:t>
            </a:r>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6B3F73E-7ACE-426E-8395-D7E79E784094}" type="slidenum">
              <a:rPr lang="en-US" altLang="en-US"/>
              <a:pPr eaLnBrk="1" hangingPunct="1"/>
              <a:t>94</a:t>
            </a:fld>
            <a:endParaRPr lang="en-US" altLang="en-US" dirty="0"/>
          </a:p>
        </p:txBody>
      </p:sp>
    </p:spTree>
    <p:extLst>
      <p:ext uri="{BB962C8B-B14F-4D97-AF65-F5344CB8AC3E}">
        <p14:creationId xmlns:p14="http://schemas.microsoft.com/office/powerpoint/2010/main" val="70585406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Meals are included at board and care homes, but medical services are not. </a:t>
            </a:r>
          </a:p>
          <a:p>
            <a:r>
              <a:rPr lang="en-US" altLang="en-US" dirty="0"/>
              <a:t>The services, quality, and fees vary widely, and group homes may be licensed or not. </a:t>
            </a:r>
          </a:p>
          <a:p>
            <a:r>
              <a:rPr lang="en-US" altLang="en-US" dirty="0"/>
              <a:t>Sometimes private insurance, Medicare and Medicaid, or other assistance programs help pay for care.</a:t>
            </a:r>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6B3F73E-7ACE-426E-8395-D7E79E784094}" type="slidenum">
              <a:rPr lang="en-US" altLang="en-US"/>
              <a:pPr eaLnBrk="1" hangingPunct="1"/>
              <a:t>95</a:t>
            </a:fld>
            <a:endParaRPr lang="en-US" altLang="en-US" dirty="0"/>
          </a:p>
        </p:txBody>
      </p:sp>
    </p:spTree>
    <p:extLst>
      <p:ext uri="{BB962C8B-B14F-4D97-AF65-F5344CB8AC3E}">
        <p14:creationId xmlns:p14="http://schemas.microsoft.com/office/powerpoint/2010/main" val="409578733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Another group living arrangement is called assisted living. Most people who use assisted living are elderly. </a:t>
            </a:r>
          </a:p>
          <a:p>
            <a:r>
              <a:rPr lang="en-US" altLang="en-US" dirty="0"/>
              <a:t>In this option, the residents usually have their own rooms or apartments in a large complex. They receive assistance with activities of daily living and other practical matters, such as transportation to doctor’s appointments. Assistance is available 24 hours a day, but the goal is to maintain independence. </a:t>
            </a:r>
          </a:p>
          <a:p>
            <a:r>
              <a:rPr lang="en-US" altLang="en-US" dirty="0"/>
              <a:t>Dining facilities are available, and most facilities offer social and recreational activities as well as housekeeping and laundry services. Medical care may be available on site. </a:t>
            </a:r>
          </a:p>
          <a:p>
            <a:r>
              <a:rPr lang="en-US" altLang="en-US" dirty="0"/>
              <a:t>Assisted living communities may be free-standing buildings located in retirement communities or near nursing homes. The service plan is individualized to the resident’s needs and may change over time. </a:t>
            </a:r>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0605227-074E-4998-80C1-00B9B522C973}" type="slidenum">
              <a:rPr lang="en-US" altLang="en-US"/>
              <a:pPr eaLnBrk="1" hangingPunct="1"/>
              <a:t>96</a:t>
            </a:fld>
            <a:endParaRPr lang="en-US" altLang="en-US" dirty="0"/>
          </a:p>
        </p:txBody>
      </p:sp>
    </p:spTree>
    <p:extLst>
      <p:ext uri="{BB962C8B-B14F-4D97-AF65-F5344CB8AC3E}">
        <p14:creationId xmlns:p14="http://schemas.microsoft.com/office/powerpoint/2010/main" val="5150707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Assisted living residences are licensed in most states. Expenses include monthly rent along with fees for extra services. </a:t>
            </a:r>
          </a:p>
          <a:p>
            <a:r>
              <a:rPr lang="en-US" altLang="en-US" dirty="0"/>
              <a:t>As always, prices vary by the size and quality of the facility, services provided, and area of the country. Although health insurance and long-term care insurance may cover some of the costs of assisted living, Medicare does not.</a:t>
            </a:r>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0605227-074E-4998-80C1-00B9B522C973}" type="slidenum">
              <a:rPr lang="en-US" altLang="en-US"/>
              <a:pPr eaLnBrk="1" hangingPunct="1"/>
              <a:t>97</a:t>
            </a:fld>
            <a:endParaRPr lang="en-US" altLang="en-US" dirty="0"/>
          </a:p>
        </p:txBody>
      </p:sp>
    </p:spTree>
    <p:extLst>
      <p:ext uri="{BB962C8B-B14F-4D97-AF65-F5344CB8AC3E}">
        <p14:creationId xmlns:p14="http://schemas.microsoft.com/office/powerpoint/2010/main" val="344044964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Continuing care retirement communities offer various types of housing and levels of care, depending on the resident’s needs. Relatively independent people live in separate homes or apartments. As their needs change, they can move into an assisted living facility for help with activities of daily living, and eventually into a nursing home on-site. These communities may or may not be accredited by an independent, nonprofit agency called the Commission on Accreditation of Rehabilitation Facilities. Charges entail a large entry fee followed by monthly payments. </a:t>
            </a:r>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DC8F8EB-2381-4315-B5C0-33E1D0D9EDC0}" type="slidenum">
              <a:rPr lang="en-US" altLang="en-US"/>
              <a:pPr eaLnBrk="1" hangingPunct="1"/>
              <a:t>98</a:t>
            </a:fld>
            <a:endParaRPr lang="en-US" altLang="en-US" dirty="0"/>
          </a:p>
        </p:txBody>
      </p:sp>
    </p:spTree>
    <p:extLst>
      <p:ext uri="{BB962C8B-B14F-4D97-AF65-F5344CB8AC3E}">
        <p14:creationId xmlns:p14="http://schemas.microsoft.com/office/powerpoint/2010/main" val="81500666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Nursing homes are intended for people who cannot remain at home or in the community because of medical issues or other physical or mental problems. Although we think of nursing homes as long-term care for the elderly, younger people sometimes need temporary nursing home care. Nursing homes provide round-the-clock assistance with activities of daily living and health care. Some are set up like hospitals, while others are more like a home, with kitchens for residents, units where couples live together, and social activities. </a:t>
            </a:r>
          </a:p>
          <a:p>
            <a:r>
              <a:rPr lang="en-US" altLang="en-US" dirty="0"/>
              <a:t>Typically, a physician formulates a care plan when the resident moves in. Nursing care is delivered by registered nurses or licensed practical nurses, and there are usually other services available such as rehabilitation and occupational therapy. Some nursing homes have special units for people with specific problems, such as Alzheimer’s disease. </a:t>
            </a:r>
          </a:p>
          <a:p>
            <a:r>
              <a:rPr lang="en-US" altLang="en-US" dirty="0"/>
              <a:t>Technically, a nursing home is categorized as a “nursing facility” or “skilled nursing facility.” Regardless, the nursing home should always be licensed and certified. Medicare does not pay for nursing homes except for certain cases of short-term nursing care. As usual, both services and prices vary widely.</a:t>
            </a:r>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68E3C1C-F102-405E-813B-2C5DD63052DD}" type="slidenum">
              <a:rPr lang="en-US" altLang="en-US"/>
              <a:pPr eaLnBrk="1" hangingPunct="1"/>
              <a:t>99</a:t>
            </a:fld>
            <a:endParaRPr lang="en-US" altLang="en-US" dirty="0"/>
          </a:p>
        </p:txBody>
      </p:sp>
    </p:spTree>
    <p:extLst>
      <p:ext uri="{BB962C8B-B14F-4D97-AF65-F5344CB8AC3E}">
        <p14:creationId xmlns:p14="http://schemas.microsoft.com/office/powerpoint/2010/main" val="310848041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This slide reviews additional long-term care options.</a:t>
            </a:r>
          </a:p>
          <a:p>
            <a:r>
              <a:rPr lang="en-US" altLang="en-US" dirty="0"/>
              <a:t>First, communities may offer various free or low-cost services for elderly or disabled people. These may include transportation, Meals-on-Wheels, personal care, assistance with errands or housekeeping, adult day care, and senior centers with social and recreational activities. </a:t>
            </a:r>
          </a:p>
          <a:p>
            <a:r>
              <a:rPr lang="en-US" altLang="en-US" dirty="0"/>
              <a:t>Local programs are coordinated by state agencies. State Medicaid may pay for home health care, skilled nursing care, personal care, medical equipment, and other health services.</a:t>
            </a:r>
          </a:p>
          <a:p>
            <a:r>
              <a:rPr lang="en-US" altLang="en-US" dirty="0"/>
              <a:t>An in-law apartment is a separate living space within a single-family home that has its own kitchen and bathroom. Local or state law may restrict the ability to have an in-law apartment on a property.</a:t>
            </a:r>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7BB2EFB-49F0-4A0F-8E9F-88486F915DA7}" type="slidenum">
              <a:rPr lang="en-US" altLang="en-US"/>
              <a:pPr eaLnBrk="1" hangingPunct="1"/>
              <a:t>100</a:t>
            </a:fld>
            <a:endParaRPr lang="en-US" altLang="en-US" dirty="0"/>
          </a:p>
        </p:txBody>
      </p:sp>
    </p:spTree>
    <p:extLst>
      <p:ext uri="{BB962C8B-B14F-4D97-AF65-F5344CB8AC3E}">
        <p14:creationId xmlns:p14="http://schemas.microsoft.com/office/powerpoint/2010/main" val="55058969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Finally, subsidized housing may be available for elderly or disabled persons through the U.S. Department of Housing and Urban Development. These are often housing complexes where residents live in their own apartments and may be able to obtain assistance with practical tasks such as meals, shopping, laundry, and housekeeping. People must qualify for this housing based on low income and then apply to a federal or state agency. Often there is a waiting list because of the high demand. Billing is done as a percentage of monthly income.</a:t>
            </a:r>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7BB2EFB-49F0-4A0F-8E9F-88486F915DA7}" type="slidenum">
              <a:rPr lang="en-US" altLang="en-US"/>
              <a:pPr eaLnBrk="1" hangingPunct="1"/>
              <a:t>101</a:t>
            </a:fld>
            <a:endParaRPr lang="en-US" altLang="en-US" dirty="0"/>
          </a:p>
        </p:txBody>
      </p:sp>
    </p:spTree>
    <p:extLst>
      <p:ext uri="{BB962C8B-B14F-4D97-AF65-F5344CB8AC3E}">
        <p14:creationId xmlns:p14="http://schemas.microsoft.com/office/powerpoint/2010/main" val="24492614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Hospice are is intended for patients with a terminal illness, meaning an illness that is expected to be fatal within about six months. The focus of hospice care is palliation, which means providing comfort care and pain relief rather than treatments to prolong life. Palliative care is provided at home or in a dedicated hospice facility, hospital, assisted living facility, or skilled nursing facility. </a:t>
            </a:r>
          </a:p>
          <a:p>
            <a:r>
              <a:rPr lang="en-US" altLang="en-US" dirty="0"/>
              <a:t>The hospice services that are available depend on the type of program. Besides care from physicians and nurses, the program may include other health care providers, such as physical therapists; use of medical equipment; psychological, spiritual, and grief counseling; social services; help with activities of daily living and household tasks; and respite care. Hospice workers that come into a home should be licensed and bonded, although sometimes volunteers assist with hospice care. An important priority is that the patient should have continued access to family and other loved ones. </a:t>
            </a:r>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67C400E-1FE4-46CE-A72E-8DEE009C7719}" type="slidenum">
              <a:rPr lang="en-US" altLang="en-US"/>
              <a:pPr eaLnBrk="1" hangingPunct="1"/>
              <a:t>102</a:t>
            </a:fld>
            <a:endParaRPr lang="en-US" altLang="en-US" dirty="0"/>
          </a:p>
        </p:txBody>
      </p:sp>
    </p:spTree>
    <p:extLst>
      <p:ext uri="{BB962C8B-B14F-4D97-AF65-F5344CB8AC3E}">
        <p14:creationId xmlns:p14="http://schemas.microsoft.com/office/powerpoint/2010/main" val="119071529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End-of-life care and long-term care involve unique ethical and legal issues. Most important, older patients may have conditions such as dementia or cognitive difficulty that leave them unable to make medical decisions. If support from family members is not available, a guardian may have to be legally appointed. </a:t>
            </a:r>
          </a:p>
          <a:p>
            <a:r>
              <a:rPr lang="en-US" altLang="en-US" dirty="0"/>
              <a:t>All patients have the rights of self-determination and decision making if they are capable. This includes the right to participate in decisions about long-term care placement and the right to refuse treatment.</a:t>
            </a:r>
          </a:p>
          <a:p>
            <a:r>
              <a:rPr lang="en-US" altLang="en-US" dirty="0"/>
              <a:t> An important concept in medicine is informed consent, or giving permission for treatment after understanding the risks and benefits. All adults should make sure they have certain legal documents in place to let others know their wishes. Advance directives and living wills detail the medical care a person would want if he or she were incapacitated. A do-not-resuscitate order, or </a:t>
            </a:r>
            <a:r>
              <a:rPr lang="en-US" altLang="en-US" dirty="0" err="1"/>
              <a:t>DNR</a:t>
            </a:r>
            <a:r>
              <a:rPr lang="en-US" altLang="en-US" dirty="0"/>
              <a:t>, prevents the use of cardiopulmonary resuscitation or other extreme measures in cases of cardiac arrest. A power of attorney for health care is a document that designates another person to make medical decisions. Long-term care facilities have ethical and legal obligations to abide by patients’ wishes.</a:t>
            </a:r>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6287641-08C3-4FF7-9C60-6A33AB3BF818}" type="slidenum">
              <a:rPr lang="en-US" altLang="en-US"/>
              <a:pPr eaLnBrk="1" hangingPunct="1"/>
              <a:t>103</a:t>
            </a:fld>
            <a:endParaRPr lang="en-US" altLang="en-US" dirty="0"/>
          </a:p>
        </p:txBody>
      </p:sp>
    </p:spTree>
    <p:extLst>
      <p:ext uri="{BB962C8B-B14F-4D97-AF65-F5344CB8AC3E}">
        <p14:creationId xmlns:p14="http://schemas.microsoft.com/office/powerpoint/2010/main" val="399710572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Long-term hospitals are technically defined as acute care hospitals that provide care for more than twenty-five days, on average, per patient. Sometimes patients come from intensive care units, have multiple medical problems, and need rehabilitation. Medicare covers the services provided in certified hospitals.</a:t>
            </a:r>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38D090C-F68C-483B-8C75-7F6AF6A199A6}" type="slidenum">
              <a:rPr lang="en-US" altLang="en-US"/>
              <a:pPr eaLnBrk="1" hangingPunct="1"/>
              <a:t>104</a:t>
            </a:fld>
            <a:endParaRPr lang="en-US" altLang="en-US" dirty="0"/>
          </a:p>
        </p:txBody>
      </p:sp>
    </p:spTree>
    <p:extLst>
      <p:ext uri="{BB962C8B-B14F-4D97-AF65-F5344CB8AC3E}">
        <p14:creationId xmlns:p14="http://schemas.microsoft.com/office/powerpoint/2010/main" val="30552735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Some hospitals focus on particular medical specialties. Typically these are categorized as cardiac, orthopedic, women’s health, and surgical hospitals. </a:t>
            </a:r>
          </a:p>
          <a:p>
            <a:r>
              <a:rPr lang="en-US" altLang="en-US" dirty="0"/>
              <a:t>Other hospitals are dedicated to specific medical conditions, such as end-stage kidney disease, an incurable disease for which patients need regular dialysis or a kidney transplant in order to survive. </a:t>
            </a:r>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175005E-7F7C-462B-8768-EAC8743A4E59}" type="slidenum">
              <a:rPr lang="en-US" altLang="en-US"/>
              <a:pPr eaLnBrk="1" hangingPunct="1"/>
              <a:t>105</a:t>
            </a:fld>
            <a:endParaRPr lang="en-US" altLang="en-US" dirty="0"/>
          </a:p>
        </p:txBody>
      </p:sp>
    </p:spTree>
    <p:extLst>
      <p:ext uri="{BB962C8B-B14F-4D97-AF65-F5344CB8AC3E}">
        <p14:creationId xmlns:p14="http://schemas.microsoft.com/office/powerpoint/2010/main" val="319293996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Rehabilitation hospitals are either stand-alone specialty hospitals or separate rehabilitation units within acute care hospitals. In either case, patients stay in the hospital and participate in intensive rehabilitation services at least three hours per day. </a:t>
            </a:r>
          </a:p>
          <a:p>
            <a:r>
              <a:rPr lang="en-US" altLang="en-US" dirty="0"/>
              <a:t>Outpatient rehabilitation services may be accessed through rehabilitation agencies, rehabilitation clinics, and public health agencies. Sometimes rehabilitation includes physical therapy, occupational therapy, and speech and language therapy.</a:t>
            </a:r>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175005E-7F7C-462B-8768-EAC8743A4E59}" type="slidenum">
              <a:rPr lang="en-US" altLang="en-US"/>
              <a:pPr eaLnBrk="1" hangingPunct="1"/>
              <a:t>106</a:t>
            </a:fld>
            <a:endParaRPr lang="en-US" altLang="en-US" dirty="0"/>
          </a:p>
        </p:txBody>
      </p:sp>
    </p:spTree>
    <p:extLst>
      <p:ext uri="{BB962C8B-B14F-4D97-AF65-F5344CB8AC3E}">
        <p14:creationId xmlns:p14="http://schemas.microsoft.com/office/powerpoint/2010/main" val="63223104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Psychiatric care has come a long way from the days of the insane asylum. Most important is that patients can no longer be institutionalized without their consent unless they are a clear danger to themselves or others.</a:t>
            </a:r>
          </a:p>
          <a:p>
            <a:r>
              <a:rPr lang="en-US" altLang="en-US" dirty="0"/>
              <a:t>There are many types of psychiatric hospitals. Open units provide treatment for patients without severe illness, where the goal is eventual discharge. </a:t>
            </a:r>
          </a:p>
          <a:p>
            <a:r>
              <a:rPr lang="en-US" altLang="en-US" dirty="0"/>
              <a:t>A crisis stabilization unit is like an emergency room for psychiatric patients, where violent or suicidal persons are treated. Hospitalization is enforced by court order if necessary. </a:t>
            </a:r>
          </a:p>
          <a:p>
            <a:r>
              <a:rPr lang="en-US" altLang="en-US" dirty="0"/>
              <a:t>Medium-term units provide psychiatric care for several weeks while the patient is monitored for response to medications. </a:t>
            </a:r>
          </a:p>
          <a:p>
            <a:r>
              <a:rPr lang="en-US" altLang="en-US" dirty="0"/>
              <a:t>Children and adolescents may be treated in psychiatric hospitals dedicated to pediatrics, or in juvenile wards of a psychiatric hospital. </a:t>
            </a:r>
          </a:p>
          <a:p>
            <a:r>
              <a:rPr lang="en-US" altLang="en-US" dirty="0"/>
              <a:t>Long-term care psychiatric hospitals provide mental health care for years, if necessary. </a:t>
            </a:r>
          </a:p>
          <a:p>
            <a:r>
              <a:rPr lang="en-US" altLang="en-US" dirty="0"/>
              <a:t>A high level of security is generally provided to safeguard patients. </a:t>
            </a:r>
          </a:p>
          <a:p>
            <a:r>
              <a:rPr lang="en-US" altLang="en-US" dirty="0"/>
              <a:t>Some institutions also specialize in certain illnesses, such as schizophrenia.</a:t>
            </a:r>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0C43BEA-37ED-4CD2-8B12-82A3D87B5ED2}" type="slidenum">
              <a:rPr lang="en-US" altLang="en-US"/>
              <a:pPr eaLnBrk="1" hangingPunct="1"/>
              <a:t>107</a:t>
            </a:fld>
            <a:endParaRPr lang="en-US" altLang="en-US" dirty="0"/>
          </a:p>
        </p:txBody>
      </p:sp>
    </p:spTree>
    <p:extLst>
      <p:ext uri="{BB962C8B-B14F-4D97-AF65-F5344CB8AC3E}">
        <p14:creationId xmlns:p14="http://schemas.microsoft.com/office/powerpoint/2010/main" val="108439759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A day hospital provides mental health treatment during the day, and the patient goes home at night. Day treatment is considered an alternative to outpatient care and is distinct from hospitalization, residential treatment services, and day care services. Treatment is tailored to adults or children. The services are provided at least one day a week in a hospital, community mental health center, or other facility. Services may include individual and group psychotherapy, other mental health treatments, and/or family education. Day-hospital care is intended to improve the patient’s ability to function in the community.</a:t>
            </a:r>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40E2D44-8163-4AAB-A166-6F2B846160E2}" type="slidenum">
              <a:rPr lang="en-US" altLang="en-US"/>
              <a:pPr eaLnBrk="1" hangingPunct="1"/>
              <a:t>108</a:t>
            </a:fld>
            <a:endParaRPr lang="en-US" altLang="en-US" dirty="0"/>
          </a:p>
        </p:txBody>
      </p:sp>
    </p:spTree>
    <p:extLst>
      <p:ext uri="{BB962C8B-B14F-4D97-AF65-F5344CB8AC3E}">
        <p14:creationId xmlns:p14="http://schemas.microsoft.com/office/powerpoint/2010/main" val="189826755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A community mental health center provides services for individuals of all ages who have a chronic mental illness or were recently discharged from a psychiatric hospital. Community mental health centers provide outpatient care, twenty-four-hour emergency care, day treatment or partial hospitalization, and psychosocial rehabilitation to help patients eventually function on their own. Facilities that meet these criteria are reimbursed for services by Medicare.</a:t>
            </a:r>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E70E8BC-077F-4829-A754-4666C78A8A1F}" type="slidenum">
              <a:rPr lang="en-US" altLang="en-US"/>
              <a:pPr eaLnBrk="1" hangingPunct="1"/>
              <a:t>109</a:t>
            </a:fld>
            <a:endParaRPr lang="en-US" altLang="en-US" dirty="0"/>
          </a:p>
        </p:txBody>
      </p:sp>
    </p:spTree>
    <p:extLst>
      <p:ext uri="{BB962C8B-B14F-4D97-AF65-F5344CB8AC3E}">
        <p14:creationId xmlns:p14="http://schemas.microsoft.com/office/powerpoint/2010/main" val="213309201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Substance abuse treatment centers help individuals recover from drug and/or alcohol abuse. Types of facilities include residential treatment centers, outpatient treatment programs, and hospitals. The center may specialize in treating a certain form of drug abuse, such as alcoholism or cocaine addiction, or a certain age group, such as adolescents.</a:t>
            </a:r>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7881F8D-197C-4BC3-B597-E251B69A4799}" type="slidenum">
              <a:rPr lang="en-US" altLang="en-US"/>
              <a:pPr eaLnBrk="1" hangingPunct="1"/>
              <a:t>110</a:t>
            </a:fld>
            <a:endParaRPr lang="en-US" altLang="en-US" dirty="0"/>
          </a:p>
        </p:txBody>
      </p:sp>
    </p:spTree>
    <p:extLst>
      <p:ext uri="{BB962C8B-B14F-4D97-AF65-F5344CB8AC3E}">
        <p14:creationId xmlns:p14="http://schemas.microsoft.com/office/powerpoint/2010/main" val="380357135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This concludes lecture d of </a:t>
            </a:r>
            <a:r>
              <a:rPr lang="en-US" altLang="en-US" b="0" i="0" dirty="0"/>
              <a:t>Delivering Health Care, Part 1. </a:t>
            </a:r>
            <a:r>
              <a:rPr lang="en-US" altLang="en-US" dirty="0"/>
              <a:t> </a:t>
            </a:r>
          </a:p>
          <a:p>
            <a:r>
              <a:rPr lang="en-US" altLang="en-US" dirty="0"/>
              <a:t>This final lecture described different types of long-term care facilities. </a:t>
            </a:r>
          </a:p>
          <a:p>
            <a:r>
              <a:rPr lang="en-US" altLang="en-US" dirty="0"/>
              <a:t>In short, multiple health care options exist for medical needs, mental health problems, and substance abuse, as well as end-of-life care through hospice. </a:t>
            </a:r>
          </a:p>
          <a:p>
            <a:r>
              <a:rPr lang="en-US" altLang="en-US" dirty="0"/>
              <a:t>The location of care might be a school, the home, a community facility, or a hospital. </a:t>
            </a:r>
          </a:p>
          <a:p>
            <a:r>
              <a:rPr lang="en-US" altLang="en-US" dirty="0"/>
              <a:t>Variations are evident in the types, quality, and costs of long-term care, in part because facilities may or may not be certified for reimbursement by Medicare and Medicaid. </a:t>
            </a:r>
          </a:p>
          <a:p>
            <a:r>
              <a:rPr lang="en-US" altLang="en-US" dirty="0"/>
              <a:t>Care for older adults raises complex financial, legal, and ethical issues, and census data indicates that the need for elder care will only increase as the demographics of the populations change. </a:t>
            </a:r>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02ABE9B-3266-4810-9719-00A92BB48866}" type="slidenum">
              <a:rPr lang="en-US" altLang="en-US"/>
              <a:pPr eaLnBrk="1" hangingPunct="1"/>
              <a:t>111</a:t>
            </a:fld>
            <a:endParaRPr lang="en-US" altLang="en-US" dirty="0"/>
          </a:p>
        </p:txBody>
      </p:sp>
    </p:spTree>
    <p:extLst>
      <p:ext uri="{BB962C8B-B14F-4D97-AF65-F5344CB8AC3E}">
        <p14:creationId xmlns:p14="http://schemas.microsoft.com/office/powerpoint/2010/main" val="314397109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This concludes the unit </a:t>
            </a:r>
            <a:r>
              <a:rPr lang="en-US" altLang="en-US" b="0" i="0" dirty="0"/>
              <a:t>Delivering Health Care, Part 1. </a:t>
            </a:r>
            <a:endParaRPr lang="en-US" altLang="en-US" dirty="0"/>
          </a:p>
          <a:p>
            <a:r>
              <a:rPr lang="en-US" altLang="en-US" dirty="0"/>
              <a:t>In summary, this unit described the organization of health care at the federal, state, and local levels, including the VA system and Military Health System, as well as the structure and function of hospital clinical and administrative units. </a:t>
            </a:r>
            <a:r>
              <a:rPr lang="en-US" sz="1000" kern="1200" dirty="0">
                <a:solidFill>
                  <a:schemeClr val="tx1"/>
                </a:solidFill>
                <a:effectLst/>
                <a:latin typeface="Arial" pitchFamily="34" charset="0"/>
                <a:ea typeface="+mn-ea"/>
                <a:cs typeface="Arial" pitchFamily="34" charset="0"/>
              </a:rPr>
              <a:t>Finally, it described the various types of long-term care facilities, with an emphasis on their function.</a:t>
            </a:r>
            <a:r>
              <a:rPr lang="en-US" dirty="0">
                <a:effectLst/>
              </a:rPr>
              <a:t> </a:t>
            </a:r>
            <a:endParaRPr lang="en-US" altLang="en-US" dirty="0"/>
          </a:p>
        </p:txBody>
      </p:sp>
      <p:sp>
        <p:nvSpPr>
          <p:cNvPr id="4" name="Footer Placeholder 3"/>
          <p:cNvSpPr>
            <a:spLocks noGrp="1"/>
          </p:cNvSpPr>
          <p:nvPr>
            <p:ph type="ftr" sz="quarter" idx="10"/>
          </p:nvPr>
        </p:nvSpPr>
        <p:spPr/>
        <p:txBody>
          <a:bodyPr/>
          <a:lstStyle/>
          <a:p>
            <a:pPr>
              <a:defRPr/>
            </a:pPr>
            <a:r>
              <a:rPr lang="en-US"/>
              <a:t>Health IT Workforce Curriculum Version 4.0</a:t>
            </a:r>
            <a:endParaRPr lang="en-US" dirty="0"/>
          </a:p>
        </p:txBody>
      </p:sp>
      <p:sp>
        <p:nvSpPr>
          <p:cNvPr id="5" name="Slide Number Placeholder 4"/>
          <p:cNvSpPr>
            <a:spLocks noGrp="1"/>
          </p:cNvSpPr>
          <p:nvPr>
            <p:ph type="sldNum" sz="quarter" idx="11"/>
          </p:nvPr>
        </p:nvSpPr>
        <p:spPr/>
        <p:txBody>
          <a:bodyPr/>
          <a:lstStyle/>
          <a:p>
            <a:fld id="{BC67021A-487C-4D8E-B66A-9A323BD1E9A7}" type="slidenum">
              <a:rPr lang="en-US" altLang="en-US" smtClean="0"/>
              <a:pPr/>
              <a:t>112</a:t>
            </a:fld>
            <a:endParaRPr lang="en-US" altLang="en-US" dirty="0"/>
          </a:p>
        </p:txBody>
      </p:sp>
    </p:spTree>
    <p:extLst>
      <p:ext uri="{BB962C8B-B14F-4D97-AF65-F5344CB8AC3E}">
        <p14:creationId xmlns:p14="http://schemas.microsoft.com/office/powerpoint/2010/main" val="196269379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References slide. No audio.</a:t>
            </a:r>
          </a:p>
        </p:txBody>
      </p:sp>
      <p:sp>
        <p:nvSpPr>
          <p:cNvPr id="57348" name="Footer Placeholder 3"/>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fontAlgn="base" hangingPunct="1">
              <a:spcBef>
                <a:spcPct val="0"/>
              </a:spcBef>
              <a:spcAft>
                <a:spcPct val="0"/>
              </a:spcAft>
            </a:pPr>
            <a:endParaRPr lang="en-US" altLang="en-US" dirty="0"/>
          </a:p>
        </p:txBody>
      </p:sp>
      <p:sp>
        <p:nvSpPr>
          <p:cNvPr id="57349"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3DE8BDA-CACE-4279-A163-B2F0948C2722}" type="slidenum">
              <a:rPr lang="en-US" altLang="en-US"/>
              <a:pPr eaLnBrk="1" hangingPunct="1"/>
              <a:t>113</a:t>
            </a:fld>
            <a:endParaRPr lang="en-US" altLang="en-US" dirty="0"/>
          </a:p>
        </p:txBody>
      </p:sp>
    </p:spTree>
    <p:extLst>
      <p:ext uri="{BB962C8B-B14F-4D97-AF65-F5344CB8AC3E}">
        <p14:creationId xmlns:p14="http://schemas.microsoft.com/office/powerpoint/2010/main" val="193188116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References slide. No audio.</a:t>
            </a:r>
          </a:p>
        </p:txBody>
      </p:sp>
      <p:sp>
        <p:nvSpPr>
          <p:cNvPr id="58372" name="Footer Placeholder 3"/>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fontAlgn="base" hangingPunct="1">
              <a:spcBef>
                <a:spcPct val="0"/>
              </a:spcBef>
              <a:spcAft>
                <a:spcPct val="0"/>
              </a:spcAft>
            </a:pPr>
            <a:endParaRPr lang="en-US" altLang="en-US" dirty="0"/>
          </a:p>
        </p:txBody>
      </p:sp>
      <p:sp>
        <p:nvSpPr>
          <p:cNvPr id="58373"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6ED7782-3909-4933-9BF4-CD18302A8313}" type="slidenum">
              <a:rPr lang="en-US" altLang="en-US"/>
              <a:pPr eaLnBrk="1" hangingPunct="1"/>
              <a:t>114</a:t>
            </a:fld>
            <a:endParaRPr lang="en-US" altLang="en-US" dirty="0"/>
          </a:p>
        </p:txBody>
      </p:sp>
    </p:spTree>
    <p:extLst>
      <p:ext uri="{BB962C8B-B14F-4D97-AF65-F5344CB8AC3E}">
        <p14:creationId xmlns:p14="http://schemas.microsoft.com/office/powerpoint/2010/main" val="6839339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t>References slide. No audio.</a:t>
            </a:r>
          </a:p>
          <a:p>
            <a:endParaRPr lang="en-US" dirty="0"/>
          </a:p>
        </p:txBody>
      </p:sp>
      <p:sp>
        <p:nvSpPr>
          <p:cNvPr id="4" name="Footer Placeholder 3"/>
          <p:cNvSpPr>
            <a:spLocks noGrp="1"/>
          </p:cNvSpPr>
          <p:nvPr>
            <p:ph type="ftr" sz="quarter" idx="10"/>
          </p:nvPr>
        </p:nvSpPr>
        <p:spPr/>
        <p:txBody>
          <a:bodyPr/>
          <a:lstStyle/>
          <a:p>
            <a:pPr>
              <a:defRPr/>
            </a:pPr>
            <a:r>
              <a:rPr lang="en-US"/>
              <a:t>Health IT Workforce Curriculum Version 4.0</a:t>
            </a:r>
            <a:endParaRPr lang="en-US" dirty="0"/>
          </a:p>
        </p:txBody>
      </p:sp>
      <p:sp>
        <p:nvSpPr>
          <p:cNvPr id="5" name="Slide Number Placeholder 4"/>
          <p:cNvSpPr>
            <a:spLocks noGrp="1"/>
          </p:cNvSpPr>
          <p:nvPr>
            <p:ph type="sldNum" sz="quarter" idx="11"/>
          </p:nvPr>
        </p:nvSpPr>
        <p:spPr/>
        <p:txBody>
          <a:bodyPr/>
          <a:lstStyle/>
          <a:p>
            <a:fld id="{BC67021A-487C-4D8E-B66A-9A323BD1E9A7}" type="slidenum">
              <a:rPr lang="en-US" altLang="en-US" smtClean="0"/>
              <a:pPr/>
              <a:t>115</a:t>
            </a:fld>
            <a:endParaRPr lang="en-US" altLang="en-US" dirty="0"/>
          </a:p>
        </p:txBody>
      </p:sp>
    </p:spTree>
    <p:extLst>
      <p:ext uri="{BB962C8B-B14F-4D97-AF65-F5344CB8AC3E}">
        <p14:creationId xmlns:p14="http://schemas.microsoft.com/office/powerpoint/2010/main" val="127794865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t>References slide. No audio.</a:t>
            </a:r>
          </a:p>
          <a:p>
            <a:endParaRPr lang="en-US" dirty="0"/>
          </a:p>
        </p:txBody>
      </p:sp>
      <p:sp>
        <p:nvSpPr>
          <p:cNvPr id="4" name="Footer Placeholder 3"/>
          <p:cNvSpPr>
            <a:spLocks noGrp="1"/>
          </p:cNvSpPr>
          <p:nvPr>
            <p:ph type="ftr" sz="quarter" idx="10"/>
          </p:nvPr>
        </p:nvSpPr>
        <p:spPr/>
        <p:txBody>
          <a:bodyPr/>
          <a:lstStyle/>
          <a:p>
            <a:pPr>
              <a:defRPr/>
            </a:pPr>
            <a:r>
              <a:rPr lang="en-US"/>
              <a:t>Health IT Workforce Curriculum Version 4.0</a:t>
            </a:r>
            <a:endParaRPr lang="en-US" dirty="0"/>
          </a:p>
        </p:txBody>
      </p:sp>
      <p:sp>
        <p:nvSpPr>
          <p:cNvPr id="5" name="Slide Number Placeholder 4"/>
          <p:cNvSpPr>
            <a:spLocks noGrp="1"/>
          </p:cNvSpPr>
          <p:nvPr>
            <p:ph type="sldNum" sz="quarter" idx="11"/>
          </p:nvPr>
        </p:nvSpPr>
        <p:spPr/>
        <p:txBody>
          <a:bodyPr/>
          <a:lstStyle/>
          <a:p>
            <a:fld id="{BC67021A-487C-4D8E-B66A-9A323BD1E9A7}" type="slidenum">
              <a:rPr lang="en-US" altLang="en-US" smtClean="0"/>
              <a:pPr/>
              <a:t>116</a:t>
            </a:fld>
            <a:endParaRPr lang="en-US" altLang="en-US" dirty="0"/>
          </a:p>
        </p:txBody>
      </p:sp>
    </p:spTree>
    <p:extLst>
      <p:ext uri="{BB962C8B-B14F-4D97-AF65-F5344CB8AC3E}">
        <p14:creationId xmlns:p14="http://schemas.microsoft.com/office/powerpoint/2010/main" val="6944542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audio.</a:t>
            </a:r>
          </a:p>
        </p:txBody>
      </p:sp>
      <p:sp>
        <p:nvSpPr>
          <p:cNvPr id="4" name="Footer Placeholder 3"/>
          <p:cNvSpPr>
            <a:spLocks noGrp="1"/>
          </p:cNvSpPr>
          <p:nvPr>
            <p:ph type="ftr" sz="quarter" idx="10"/>
          </p:nvPr>
        </p:nvSpPr>
        <p:spPr/>
        <p:txBody>
          <a:bodyPr/>
          <a:lstStyle/>
          <a:p>
            <a:pPr>
              <a:defRPr/>
            </a:pPr>
            <a:r>
              <a:rPr lang="en-US" dirty="0"/>
              <a:t>Health IT Workforce Curriculum Version 4.0</a:t>
            </a:r>
          </a:p>
        </p:txBody>
      </p:sp>
      <p:sp>
        <p:nvSpPr>
          <p:cNvPr id="5" name="Slide Number Placeholder 4"/>
          <p:cNvSpPr>
            <a:spLocks noGrp="1"/>
          </p:cNvSpPr>
          <p:nvPr>
            <p:ph type="sldNum" sz="quarter" idx="11"/>
          </p:nvPr>
        </p:nvSpPr>
        <p:spPr/>
        <p:txBody>
          <a:bodyPr/>
          <a:lstStyle/>
          <a:p>
            <a:fld id="{BC67021A-487C-4D8E-B66A-9A323BD1E9A7}" type="slidenum">
              <a:rPr lang="en-US" altLang="en-US" smtClean="0"/>
              <a:pPr/>
              <a:t>117</a:t>
            </a:fld>
            <a:endParaRPr lang="en-US" altLang="en-US" dirty="0"/>
          </a:p>
        </p:txBody>
      </p:sp>
    </p:spTree>
    <p:extLst>
      <p:ext uri="{BB962C8B-B14F-4D97-AF65-F5344CB8AC3E}">
        <p14:creationId xmlns:p14="http://schemas.microsoft.com/office/powerpoint/2010/main" val="38312118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accessibility.psu.edu/microsoftoffice/powerpoint/" TargetMode="External"/><Relationship Id="rId2" Type="http://schemas.openxmlformats.org/officeDocument/2006/relationships/slideMaster" Target="../slideMasters/slideMaster1.xml"/><Relationship Id="rId1" Type="http://schemas.openxmlformats.org/officeDocument/2006/relationships/tags" Target="../tags/tag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NC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2130552"/>
            <a:ext cx="9144000" cy="1298448"/>
          </a:xfrm>
          <a:prstGeom prst="rect">
            <a:avLst/>
          </a:prstGeom>
        </p:spPr>
        <p:txBody>
          <a:bodyPr anchor="t"/>
          <a:lstStyle>
            <a:lvl1pPr algn="ctr">
              <a:defRPr sz="3600" b="0" baseline="0">
                <a:latin typeface="Verdana" pitchFamily="34" charset="0"/>
                <a:ea typeface="Verdana" pitchFamily="34" charset="0"/>
                <a:cs typeface="Verdana" pitchFamily="34" charset="0"/>
              </a:defRPr>
            </a:lvl1pPr>
          </a:lstStyle>
          <a:p>
            <a:r>
              <a:rPr lang="en-US" dirty="0"/>
              <a:t>Click to edit component title</a:t>
            </a:r>
          </a:p>
        </p:txBody>
      </p:sp>
      <p:sp>
        <p:nvSpPr>
          <p:cNvPr id="4" name="Text Placeholder 3"/>
          <p:cNvSpPr>
            <a:spLocks noGrp="1"/>
          </p:cNvSpPr>
          <p:nvPr>
            <p:ph type="body" sz="half" idx="2" hasCustomPrompt="1"/>
          </p:nvPr>
        </p:nvSpPr>
        <p:spPr>
          <a:xfrm>
            <a:off x="1371600" y="3517900"/>
            <a:ext cx="6400800" cy="762000"/>
          </a:xfrm>
          <a:prstGeom prst="rect">
            <a:avLst/>
          </a:prstGeom>
        </p:spPr>
        <p:txBody>
          <a:bodyPr/>
          <a:lstStyle>
            <a:lvl1pPr marL="0" indent="0" algn="ctr">
              <a:buNone/>
              <a:defRPr sz="3200" baseline="0">
                <a:latin typeface="+mj-lt"/>
                <a:ea typeface="Tahoma" pitchFamily="34" charset="0"/>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unit title</a:t>
            </a:r>
          </a:p>
        </p:txBody>
      </p:sp>
      <p:sp>
        <p:nvSpPr>
          <p:cNvPr id="11" name="Text Placeholder 10"/>
          <p:cNvSpPr>
            <a:spLocks noGrp="1"/>
          </p:cNvSpPr>
          <p:nvPr>
            <p:ph type="body" sz="quarter" idx="11" hasCustomPrompt="1"/>
          </p:nvPr>
        </p:nvSpPr>
        <p:spPr>
          <a:xfrm>
            <a:off x="1371600" y="4356100"/>
            <a:ext cx="6400800" cy="609600"/>
          </a:xfrm>
          <a:prstGeom prst="rect">
            <a:avLst/>
          </a:prstGeom>
        </p:spPr>
        <p:txBody>
          <a:bodyPr/>
          <a:lstStyle>
            <a:lvl1pPr algn="ctr">
              <a:buFontTx/>
              <a:buNone/>
              <a:defRPr>
                <a:latin typeface="+mj-lt"/>
                <a:cs typeface="Tahoma" pitchFamily="34" charset="0"/>
              </a:defRPr>
            </a:lvl1pPr>
          </a:lstStyle>
          <a:p>
            <a:pPr lvl="0"/>
            <a:r>
              <a:rPr lang="en-US" dirty="0"/>
              <a:t>Click to edit lecture title</a:t>
            </a:r>
          </a:p>
        </p:txBody>
      </p:sp>
      <p:sp>
        <p:nvSpPr>
          <p:cNvPr id="16" name="Text Placeholder 15"/>
          <p:cNvSpPr>
            <a:spLocks noGrp="1"/>
          </p:cNvSpPr>
          <p:nvPr>
            <p:ph type="body" sz="quarter" idx="12"/>
          </p:nvPr>
        </p:nvSpPr>
        <p:spPr>
          <a:xfrm>
            <a:off x="685800" y="5232400"/>
            <a:ext cx="7772400" cy="1219200"/>
          </a:xfrm>
          <a:prstGeom prst="rect">
            <a:avLst/>
          </a:prstGeom>
        </p:spPr>
        <p:txBody>
          <a:bodyPr/>
          <a:lstStyle>
            <a:lvl1pPr algn="ctr">
              <a:buNone/>
              <a:defRPr lang="en-US" sz="1200" i="1" dirty="0" smtClean="0">
                <a:ea typeface="Calibri"/>
                <a:cs typeface="Times New Roman"/>
              </a:defRPr>
            </a:lvl1pPr>
          </a:lstStyle>
          <a:p>
            <a:pPr lvl="0"/>
            <a:r>
              <a:rPr lang="en-US"/>
              <a:t>Click to edit Master text styles</a:t>
            </a:r>
          </a:p>
        </p:txBody>
      </p:sp>
      <p:pic>
        <p:nvPicPr>
          <p:cNvPr id="3" name="Picture 2" descr="The Office of the National Coordinator (ONC) for Health Information Technology." title="ONC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42288" y="36576"/>
            <a:ext cx="6059424" cy="1487424"/>
          </a:xfrm>
          <a:prstGeom prst="rect">
            <a:avLst/>
          </a:prstGeom>
        </p:spPr>
      </p:pic>
      <p:sp>
        <p:nvSpPr>
          <p:cNvPr id="8" name="Slide Number Placeholder 4"/>
          <p:cNvSpPr>
            <a:spLocks noGrp="1"/>
          </p:cNvSpPr>
          <p:nvPr>
            <p:ph type="sldNum" sz="quarter" idx="4"/>
          </p:nvPr>
        </p:nvSpPr>
        <p:spPr>
          <a:xfrm>
            <a:off x="8509000" y="6263640"/>
            <a:ext cx="419100" cy="548640"/>
          </a:xfrm>
          <a:prstGeom prst="rect">
            <a:avLst/>
          </a:prstGeom>
        </p:spPr>
        <p:txBody>
          <a:bodyPr anchor="ctr"/>
          <a:lstStyle>
            <a:lvl1pPr algn="r">
              <a:defRPr sz="1000">
                <a:solidFill>
                  <a:srgbClr val="898989"/>
                </a:solidFill>
              </a:defRPr>
            </a:lvl1pPr>
          </a:lstStyle>
          <a:p>
            <a:fld id="{F3BF8891-5E06-46C2-89A4-6DB85D39BA35}" type="slidenum">
              <a:rPr lang="en-US" smtClean="0"/>
              <a:pPr/>
              <a:t>‹#›</a:t>
            </a:fld>
            <a:endParaRPr lang="en-US" dirty="0"/>
          </a:p>
        </p:txBody>
      </p:sp>
    </p:spTree>
    <p:extLst>
      <p:ext uri="{BB962C8B-B14F-4D97-AF65-F5344CB8AC3E}">
        <p14:creationId xmlns:p14="http://schemas.microsoft.com/office/powerpoint/2010/main" val="3308193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C Lecture">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lvl1pPr>
              <a:defRPr>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8" name="Content Placeholder 7"/>
          <p:cNvSpPr>
            <a:spLocks noGrp="1"/>
          </p:cNvSpPr>
          <p:nvPr>
            <p:ph sz="quarter" idx="14"/>
          </p:nvPr>
        </p:nvSpPr>
        <p:spPr>
          <a:xfrm>
            <a:off x="457200" y="1600200"/>
            <a:ext cx="8229600" cy="4572000"/>
          </a:xfrm>
          <a:prstGeom prst="rect">
            <a:avLst/>
          </a:prstGeom>
        </p:spPr>
        <p:txBody>
          <a:bodyPr/>
          <a:lstStyle>
            <a:lvl1pPr>
              <a:defRPr>
                <a:latin typeface="+mn-lt"/>
              </a:defRPr>
            </a:lvl1pPr>
            <a:lvl2pPr>
              <a:buSzPct val="85000"/>
              <a:defRPr>
                <a:latin typeface="+mn-lt"/>
              </a:defRPr>
            </a:lvl2pPr>
            <a:lvl3pPr marL="1143000" indent="-228600">
              <a:buSzPct val="80000"/>
              <a:buFont typeface="Courier New" panose="02070309020205020404" pitchFamily="49" charset="0"/>
              <a:buChar char="o"/>
              <a:defRPr>
                <a:latin typeface="+mn-lt"/>
              </a:defRPr>
            </a:lvl3pPr>
            <a:lvl4pPr marL="1600200" indent="-228600">
              <a:buSzPct val="120000"/>
              <a:buFont typeface="Wingdings" panose="05000000000000000000" pitchFamily="2" charset="2"/>
              <a:buChar char="§"/>
              <a:defRPr>
                <a:latin typeface="+mn-lt"/>
              </a:defRPr>
            </a:lvl4pPr>
            <a:lvl5pPr marL="2057400" indent="-228600">
              <a:buSzPct val="70000"/>
              <a:buFont typeface="Wingdings" panose="05000000000000000000" pitchFamily="2" charset="2"/>
              <a:buChar char="q"/>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4"/>
          <p:cNvSpPr>
            <a:spLocks noGrp="1"/>
          </p:cNvSpPr>
          <p:nvPr>
            <p:ph type="sldNum" sz="quarter" idx="4"/>
          </p:nvPr>
        </p:nvSpPr>
        <p:spPr>
          <a:xfrm>
            <a:off x="8177154" y="6263640"/>
            <a:ext cx="508673" cy="548640"/>
          </a:xfrm>
          <a:prstGeom prst="rect">
            <a:avLst/>
          </a:prstGeom>
        </p:spPr>
        <p:txBody>
          <a:bodyPr anchor="ctr"/>
          <a:lstStyle>
            <a:lvl1pPr algn="r">
              <a:defRPr sz="1000">
                <a:solidFill>
                  <a:srgbClr val="898989"/>
                </a:solidFill>
              </a:defRPr>
            </a:lvl1pPr>
          </a:lstStyle>
          <a:p>
            <a:fld id="{F3BF8891-5E06-46C2-89A4-6DB85D39BA35}" type="slidenum">
              <a:rPr lang="en-US" smtClean="0"/>
              <a:pPr/>
              <a:t>‹#›</a:t>
            </a:fld>
            <a:endParaRPr lang="en-US" dirty="0"/>
          </a:p>
        </p:txBody>
      </p:sp>
    </p:spTree>
    <p:extLst>
      <p:ext uri="{BB962C8B-B14F-4D97-AF65-F5344CB8AC3E}">
        <p14:creationId xmlns:p14="http://schemas.microsoft.com/office/powerpoint/2010/main" val="938289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NC Side by Side All Options">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a:lstStyle>
            <a:lvl1pPr>
              <a:defRPr sz="3600">
                <a:latin typeface="Verdana" pitchFamily="34" charset="0"/>
                <a:ea typeface="Verdana" pitchFamily="34" charset="0"/>
                <a:cs typeface="Verdana" pitchFamily="34" charset="0"/>
              </a:defRPr>
            </a:lvl1pPr>
          </a:lstStyle>
          <a:p>
            <a:r>
              <a:rPr lang="en-US"/>
              <a:t>Click to edit Master title style</a:t>
            </a:r>
            <a:endParaRPr lang="en-US" dirty="0"/>
          </a:p>
        </p:txBody>
      </p:sp>
      <p:sp>
        <p:nvSpPr>
          <p:cNvPr id="17" name="Content Placeholder 1"/>
          <p:cNvSpPr>
            <a:spLocks noGrp="1"/>
          </p:cNvSpPr>
          <p:nvPr>
            <p:ph sz="quarter" idx="14"/>
          </p:nvPr>
        </p:nvSpPr>
        <p:spPr>
          <a:xfrm>
            <a:off x="457200" y="1600200"/>
            <a:ext cx="4041648" cy="4572000"/>
          </a:xfrm>
          <a:prstGeom prst="rect">
            <a:avLst/>
          </a:prstGeom>
        </p:spPr>
        <p:txBody>
          <a:bodyPr/>
          <a:lstStyle>
            <a:lvl1pPr>
              <a:defRPr>
                <a:latin typeface="+mn-lt"/>
              </a:defRPr>
            </a:lvl1pPr>
            <a:lvl2pPr>
              <a:buSzPct val="85000"/>
              <a:defRPr>
                <a:latin typeface="+mn-lt"/>
              </a:defRPr>
            </a:lvl2pPr>
            <a:lvl3pPr marL="1143000" indent="-228600">
              <a:buSzPct val="80000"/>
              <a:buFont typeface="Courier New" panose="02070309020205020404" pitchFamily="49" charset="0"/>
              <a:buChar char="o"/>
              <a:defRPr>
                <a:latin typeface="+mn-lt"/>
              </a:defRPr>
            </a:lvl3pPr>
            <a:lvl4pPr marL="1600200" indent="-228600">
              <a:buSzPct val="120000"/>
              <a:buFont typeface="Wingdings" panose="05000000000000000000" pitchFamily="2" charset="2"/>
              <a:buChar char="§"/>
              <a:defRPr>
                <a:latin typeface="+mn-lt"/>
              </a:defRPr>
            </a:lvl4pPr>
            <a:lvl5pPr marL="2057400" indent="-228600">
              <a:buSzPct val="70000"/>
              <a:buFont typeface="Wingdings" panose="05000000000000000000" pitchFamily="2" charset="2"/>
              <a:buChar char="q"/>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Text Placeholder 1"/>
          <p:cNvSpPr>
            <a:spLocks noGrp="1"/>
          </p:cNvSpPr>
          <p:nvPr>
            <p:ph type="body" sz="quarter" idx="32" hasCustomPrompt="1"/>
          </p:nvPr>
        </p:nvSpPr>
        <p:spPr>
          <a:xfrm>
            <a:off x="457198" y="6278880"/>
            <a:ext cx="3438723" cy="533400"/>
          </a:xfrm>
        </p:spPr>
        <p:txBody>
          <a:bodyPr anchor="t"/>
          <a:lstStyle>
            <a:lvl1pPr marL="0" indent="0" algn="l">
              <a:buNone/>
              <a:defRPr sz="1200"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content attribution.</a:t>
            </a:r>
          </a:p>
        </p:txBody>
      </p:sp>
      <p:sp>
        <p:nvSpPr>
          <p:cNvPr id="18" name="Content Placeholder 2"/>
          <p:cNvSpPr>
            <a:spLocks noGrp="1"/>
          </p:cNvSpPr>
          <p:nvPr>
            <p:ph sz="quarter" idx="18"/>
          </p:nvPr>
        </p:nvSpPr>
        <p:spPr>
          <a:xfrm>
            <a:off x="4648200" y="1600200"/>
            <a:ext cx="4041648" cy="4572000"/>
          </a:xfrm>
          <a:prstGeom prst="rect">
            <a:avLst/>
          </a:prstGeom>
        </p:spPr>
        <p:txBody>
          <a:bodyPr/>
          <a:lstStyle>
            <a:lvl1pPr>
              <a:defRPr sz="3200"/>
            </a:lvl1pPr>
            <a:lvl2pPr>
              <a:buSzPct val="85000"/>
              <a:defRPr/>
            </a:lvl2pPr>
            <a:lvl3pPr marL="1143000" indent="-228600">
              <a:buSzPct val="80000"/>
              <a:buFont typeface="Courier New" panose="02070309020205020404" pitchFamily="49" charset="0"/>
              <a:buChar char="o"/>
              <a:defRPr lang="en-US" sz="2400" kern="1200" dirty="0" smtClean="0">
                <a:solidFill>
                  <a:schemeClr val="tx1"/>
                </a:solidFill>
                <a:latin typeface="+mn-lt"/>
                <a:ea typeface="+mn-ea"/>
                <a:cs typeface="+mn-cs"/>
              </a:defRPr>
            </a:lvl3pPr>
            <a:lvl4pPr marL="1600200" indent="-228600">
              <a:buSzPct val="120000"/>
              <a:buFont typeface="Wingdings" panose="05000000000000000000" pitchFamily="2" charset="2"/>
              <a:buChar char="§"/>
              <a:defRPr/>
            </a:lvl4pPr>
            <a:lvl5pPr marL="2057400" indent="-228600">
              <a:buSzPct val="70000"/>
              <a:buFont typeface="Wingdings" panose="05000000000000000000" pitchFamily="2" charset="2"/>
              <a:buChar char="q"/>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
          <p:cNvSpPr>
            <a:spLocks noGrp="1"/>
          </p:cNvSpPr>
          <p:nvPr>
            <p:ph type="body" sz="quarter" idx="33" hasCustomPrompt="1"/>
          </p:nvPr>
        </p:nvSpPr>
        <p:spPr>
          <a:xfrm>
            <a:off x="4648200" y="6278880"/>
            <a:ext cx="3450133" cy="533400"/>
          </a:xfrm>
        </p:spPr>
        <p:txBody>
          <a:bodyPr anchor="t"/>
          <a:lstStyle>
            <a:lvl1pPr marL="0" indent="0" algn="l">
              <a:buNone/>
              <a:defRPr sz="1200"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content attribution.</a:t>
            </a:r>
          </a:p>
        </p:txBody>
      </p:sp>
      <p:sp>
        <p:nvSpPr>
          <p:cNvPr id="8" name="Slide Number Placeholder 4"/>
          <p:cNvSpPr>
            <a:spLocks noGrp="1"/>
          </p:cNvSpPr>
          <p:nvPr>
            <p:ph type="sldNum" sz="quarter" idx="4"/>
          </p:nvPr>
        </p:nvSpPr>
        <p:spPr>
          <a:xfrm>
            <a:off x="8177154" y="6263640"/>
            <a:ext cx="508673" cy="548640"/>
          </a:xfrm>
          <a:prstGeom prst="rect">
            <a:avLst/>
          </a:prstGeom>
        </p:spPr>
        <p:txBody>
          <a:bodyPr anchor="ctr"/>
          <a:lstStyle>
            <a:lvl1pPr algn="r">
              <a:defRPr sz="1000">
                <a:solidFill>
                  <a:srgbClr val="898989"/>
                </a:solidFill>
              </a:defRPr>
            </a:lvl1pPr>
          </a:lstStyle>
          <a:p>
            <a:fld id="{F3BF8891-5E06-46C2-89A4-6DB85D39BA35}" type="slidenum">
              <a:rPr lang="en-US" smtClean="0"/>
              <a:pPr/>
              <a:t>‹#›</a:t>
            </a:fld>
            <a:endParaRPr lang="en-US" dirty="0"/>
          </a:p>
        </p:txBody>
      </p:sp>
    </p:spTree>
    <p:extLst>
      <p:ext uri="{BB962C8B-B14F-4D97-AF65-F5344CB8AC3E}">
        <p14:creationId xmlns:p14="http://schemas.microsoft.com/office/powerpoint/2010/main" val="1697789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C Side by side_four with citation placeholders">
    <p:spTree>
      <p:nvGrpSpPr>
        <p:cNvPr id="1" name=""/>
        <p:cNvGrpSpPr/>
        <p:nvPr/>
      </p:nvGrpSpPr>
      <p:grpSpPr>
        <a:xfrm>
          <a:off x="0" y="0"/>
          <a:ext cx="0" cy="0"/>
          <a:chOff x="0" y="0"/>
          <a:chExt cx="0" cy="0"/>
        </a:xfrm>
      </p:grpSpPr>
      <p:sp>
        <p:nvSpPr>
          <p:cNvPr id="15" name="Title 1"/>
          <p:cNvSpPr>
            <a:spLocks noGrp="1"/>
          </p:cNvSpPr>
          <p:nvPr>
            <p:ph type="title"/>
          </p:nvPr>
        </p:nvSpPr>
        <p:spPr>
          <a:xfrm>
            <a:off x="457200" y="274637"/>
            <a:ext cx="8229600" cy="1143000"/>
          </a:xfrm>
          <a:prstGeom prst="rect">
            <a:avLst/>
          </a:prstGeom>
        </p:spPr>
        <p:txBody>
          <a:bodyPr/>
          <a:lstStyle>
            <a:lvl1pPr>
              <a:defRPr sz="3600">
                <a:latin typeface="Verdana" pitchFamily="34" charset="0"/>
                <a:ea typeface="Verdana" pitchFamily="34" charset="0"/>
                <a:cs typeface="Verdana" pitchFamily="34" charset="0"/>
              </a:defRPr>
            </a:lvl1pPr>
          </a:lstStyle>
          <a:p>
            <a:r>
              <a:rPr lang="en-US"/>
              <a:t>Click to edit Master title style</a:t>
            </a:r>
            <a:endParaRPr lang="en-US" dirty="0"/>
          </a:p>
        </p:txBody>
      </p:sp>
      <p:sp>
        <p:nvSpPr>
          <p:cNvPr id="8" name="Content Placeholder 1"/>
          <p:cNvSpPr>
            <a:spLocks noGrp="1"/>
          </p:cNvSpPr>
          <p:nvPr>
            <p:ph sz="quarter" idx="14"/>
          </p:nvPr>
        </p:nvSpPr>
        <p:spPr>
          <a:xfrm>
            <a:off x="457200" y="1600200"/>
            <a:ext cx="4053840" cy="1752600"/>
          </a:xfrm>
          <a:prstGeom prst="rect">
            <a:avLst/>
          </a:prstGeom>
        </p:spPr>
        <p:txBody>
          <a:bodyPr/>
          <a:lstStyle>
            <a:lvl1pPr>
              <a:defRPr sz="2000">
                <a:latin typeface="+mn-lt"/>
              </a:defRPr>
            </a:lvl1pPr>
            <a:lvl2pPr>
              <a:defRPr sz="1600">
                <a:latin typeface="+mn-lt"/>
              </a:defRPr>
            </a:lvl2pPr>
          </a:lstStyle>
          <a:p>
            <a:pPr lvl="0"/>
            <a:r>
              <a:rPr lang="en-US"/>
              <a:t>Click to edit Master text styles</a:t>
            </a:r>
          </a:p>
          <a:p>
            <a:pPr lvl="1"/>
            <a:r>
              <a:rPr lang="en-US"/>
              <a:t>Second level</a:t>
            </a:r>
          </a:p>
        </p:txBody>
      </p:sp>
      <p:sp>
        <p:nvSpPr>
          <p:cNvPr id="28" name="Text Placeholder 16"/>
          <p:cNvSpPr>
            <a:spLocks noGrp="1"/>
          </p:cNvSpPr>
          <p:nvPr>
            <p:ph type="body" sz="quarter" idx="42" hasCustomPrompt="1"/>
          </p:nvPr>
        </p:nvSpPr>
        <p:spPr>
          <a:xfrm>
            <a:off x="457200" y="3368040"/>
            <a:ext cx="4053840" cy="421640"/>
          </a:xfrm>
        </p:spPr>
        <p:txBody>
          <a:bodyPr/>
          <a:lstStyle>
            <a:lvl1pPr marL="0" indent="0">
              <a:buNone/>
              <a:defRPr sz="1200"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content attribution. </a:t>
            </a:r>
          </a:p>
        </p:txBody>
      </p:sp>
      <p:sp>
        <p:nvSpPr>
          <p:cNvPr id="22" name="Content Placeholder 1"/>
          <p:cNvSpPr>
            <a:spLocks noGrp="1"/>
          </p:cNvSpPr>
          <p:nvPr>
            <p:ph sz="quarter" idx="37"/>
          </p:nvPr>
        </p:nvSpPr>
        <p:spPr>
          <a:xfrm>
            <a:off x="457200" y="3967480"/>
            <a:ext cx="4053840" cy="1752600"/>
          </a:xfrm>
          <a:prstGeom prst="rect">
            <a:avLst/>
          </a:prstGeom>
        </p:spPr>
        <p:txBody>
          <a:bodyPr/>
          <a:lstStyle>
            <a:lvl1pPr>
              <a:defRPr sz="2000">
                <a:latin typeface="+mn-lt"/>
              </a:defRPr>
            </a:lvl1pPr>
            <a:lvl2pPr>
              <a:defRPr sz="1600">
                <a:latin typeface="+mn-lt"/>
              </a:defRPr>
            </a:lvl2pPr>
          </a:lstStyle>
          <a:p>
            <a:pPr lvl="0"/>
            <a:r>
              <a:rPr lang="en-US"/>
              <a:t>Click to edit Master text styles</a:t>
            </a:r>
          </a:p>
          <a:p>
            <a:pPr lvl="1"/>
            <a:r>
              <a:rPr lang="en-US"/>
              <a:t>Second level</a:t>
            </a:r>
          </a:p>
        </p:txBody>
      </p:sp>
      <p:sp>
        <p:nvSpPr>
          <p:cNvPr id="24" name="Text Placeholder 16"/>
          <p:cNvSpPr>
            <a:spLocks noGrp="1"/>
          </p:cNvSpPr>
          <p:nvPr>
            <p:ph type="body" sz="quarter" idx="39" hasCustomPrompt="1"/>
          </p:nvPr>
        </p:nvSpPr>
        <p:spPr>
          <a:xfrm>
            <a:off x="457200" y="5740400"/>
            <a:ext cx="4053840" cy="421640"/>
          </a:xfrm>
        </p:spPr>
        <p:txBody>
          <a:bodyPr/>
          <a:lstStyle>
            <a:lvl1pPr marL="0" indent="0">
              <a:buNone/>
              <a:defRPr sz="1200"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content attribution. </a:t>
            </a:r>
          </a:p>
        </p:txBody>
      </p:sp>
      <p:sp>
        <p:nvSpPr>
          <p:cNvPr id="14" name="Content Placeholder 1"/>
          <p:cNvSpPr>
            <a:spLocks noGrp="1"/>
          </p:cNvSpPr>
          <p:nvPr>
            <p:ph sz="quarter" idx="35"/>
          </p:nvPr>
        </p:nvSpPr>
        <p:spPr>
          <a:xfrm>
            <a:off x="4643120" y="1600200"/>
            <a:ext cx="4053840" cy="1752600"/>
          </a:xfrm>
          <a:prstGeom prst="rect">
            <a:avLst/>
          </a:prstGeom>
        </p:spPr>
        <p:txBody>
          <a:bodyPr/>
          <a:lstStyle>
            <a:lvl1pPr>
              <a:defRPr sz="2000">
                <a:latin typeface="+mn-lt"/>
              </a:defRPr>
            </a:lvl1pPr>
            <a:lvl2pPr>
              <a:defRPr sz="1600">
                <a:latin typeface="+mn-lt"/>
              </a:defRPr>
            </a:lvl2pPr>
          </a:lstStyle>
          <a:p>
            <a:pPr lvl="0"/>
            <a:r>
              <a:rPr lang="en-US"/>
              <a:t>Click to edit Master text styles</a:t>
            </a:r>
          </a:p>
          <a:p>
            <a:pPr lvl="1"/>
            <a:r>
              <a:rPr lang="en-US"/>
              <a:t>Second level</a:t>
            </a:r>
          </a:p>
        </p:txBody>
      </p:sp>
      <p:sp>
        <p:nvSpPr>
          <p:cNvPr id="27" name="Text Placeholder 16"/>
          <p:cNvSpPr>
            <a:spLocks noGrp="1"/>
          </p:cNvSpPr>
          <p:nvPr>
            <p:ph type="body" sz="quarter" idx="41" hasCustomPrompt="1"/>
          </p:nvPr>
        </p:nvSpPr>
        <p:spPr>
          <a:xfrm>
            <a:off x="4643120" y="3368040"/>
            <a:ext cx="4053840" cy="421640"/>
          </a:xfrm>
        </p:spPr>
        <p:txBody>
          <a:bodyPr/>
          <a:lstStyle>
            <a:lvl1pPr marL="0" indent="0">
              <a:buNone/>
              <a:defRPr sz="1200"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content attribution. </a:t>
            </a:r>
          </a:p>
        </p:txBody>
      </p:sp>
      <p:sp>
        <p:nvSpPr>
          <p:cNvPr id="21" name="Content Placeholder 1"/>
          <p:cNvSpPr>
            <a:spLocks noGrp="1"/>
          </p:cNvSpPr>
          <p:nvPr>
            <p:ph sz="quarter" idx="36"/>
          </p:nvPr>
        </p:nvSpPr>
        <p:spPr>
          <a:xfrm>
            <a:off x="4663440" y="3967480"/>
            <a:ext cx="4053840" cy="1752600"/>
          </a:xfrm>
          <a:prstGeom prst="rect">
            <a:avLst/>
          </a:prstGeom>
        </p:spPr>
        <p:txBody>
          <a:bodyPr/>
          <a:lstStyle>
            <a:lvl1pPr>
              <a:defRPr sz="2000">
                <a:latin typeface="+mn-lt"/>
              </a:defRPr>
            </a:lvl1pPr>
            <a:lvl2pPr>
              <a:defRPr sz="1600">
                <a:latin typeface="+mn-lt"/>
              </a:defRPr>
            </a:lvl2pPr>
          </a:lstStyle>
          <a:p>
            <a:pPr lvl="0"/>
            <a:r>
              <a:rPr lang="en-US"/>
              <a:t>Click to edit Master text styles</a:t>
            </a:r>
          </a:p>
          <a:p>
            <a:pPr lvl="1"/>
            <a:r>
              <a:rPr lang="en-US"/>
              <a:t>Second level</a:t>
            </a:r>
          </a:p>
        </p:txBody>
      </p:sp>
      <p:sp>
        <p:nvSpPr>
          <p:cNvPr id="26" name="Text Placeholder 16"/>
          <p:cNvSpPr>
            <a:spLocks noGrp="1"/>
          </p:cNvSpPr>
          <p:nvPr>
            <p:ph type="body" sz="quarter" idx="40" hasCustomPrompt="1"/>
          </p:nvPr>
        </p:nvSpPr>
        <p:spPr>
          <a:xfrm>
            <a:off x="4663440" y="5740400"/>
            <a:ext cx="4053840" cy="421640"/>
          </a:xfrm>
        </p:spPr>
        <p:txBody>
          <a:bodyPr/>
          <a:lstStyle>
            <a:lvl1pPr marL="0" indent="0">
              <a:buNone/>
              <a:defRPr sz="1200"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content attribution. </a:t>
            </a:r>
          </a:p>
        </p:txBody>
      </p:sp>
      <p:sp>
        <p:nvSpPr>
          <p:cNvPr id="16" name="Slide Number Placeholder 4"/>
          <p:cNvSpPr>
            <a:spLocks noGrp="1"/>
          </p:cNvSpPr>
          <p:nvPr>
            <p:ph type="sldNum" sz="quarter" idx="4"/>
          </p:nvPr>
        </p:nvSpPr>
        <p:spPr>
          <a:xfrm>
            <a:off x="8177154" y="6263640"/>
            <a:ext cx="508673" cy="548640"/>
          </a:xfrm>
          <a:prstGeom prst="rect">
            <a:avLst/>
          </a:prstGeom>
        </p:spPr>
        <p:txBody>
          <a:bodyPr anchor="ctr"/>
          <a:lstStyle>
            <a:lvl1pPr algn="r">
              <a:defRPr sz="1000">
                <a:solidFill>
                  <a:srgbClr val="898989"/>
                </a:solidFill>
              </a:defRPr>
            </a:lvl1pPr>
          </a:lstStyle>
          <a:p>
            <a:fld id="{F3BF8891-5E06-46C2-89A4-6DB85D39BA35}" type="slidenum">
              <a:rPr lang="en-US" smtClean="0"/>
              <a:pPr/>
              <a:t>‹#›</a:t>
            </a:fld>
            <a:endParaRPr lang="en-US" dirty="0"/>
          </a:p>
        </p:txBody>
      </p:sp>
    </p:spTree>
    <p:extLst>
      <p:ext uri="{BB962C8B-B14F-4D97-AF65-F5344CB8AC3E}">
        <p14:creationId xmlns:p14="http://schemas.microsoft.com/office/powerpoint/2010/main" val="1740864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C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a:lstStyle>
            <a:lvl1pPr>
              <a:defRPr sz="3600">
                <a:solidFill>
                  <a:schemeClr val="tx1"/>
                </a:solidFill>
                <a:latin typeface="Verdana" pitchFamily="34" charset="0"/>
                <a:ea typeface="Verdana" pitchFamily="34" charset="0"/>
                <a:cs typeface="Verdana" pitchFamily="34" charset="0"/>
              </a:defRPr>
            </a:lvl1pPr>
          </a:lstStyle>
          <a:p>
            <a:r>
              <a:rPr lang="en-US"/>
              <a:t>Click to edit Master title style</a:t>
            </a:r>
            <a:endParaRPr lang="en-US" dirty="0"/>
          </a:p>
        </p:txBody>
      </p:sp>
      <p:sp>
        <p:nvSpPr>
          <p:cNvPr id="8" name="Table Placeholder 7"/>
          <p:cNvSpPr>
            <a:spLocks noGrp="1"/>
          </p:cNvSpPr>
          <p:nvPr>
            <p:ph type="tbl" sz="quarter" idx="14"/>
          </p:nvPr>
        </p:nvSpPr>
        <p:spPr>
          <a:xfrm>
            <a:off x="457200" y="1600200"/>
            <a:ext cx="8229600" cy="4572000"/>
          </a:xfrm>
          <a:prstGeom prst="rect">
            <a:avLst/>
          </a:prstGeom>
        </p:spPr>
        <p:txBody>
          <a:bodyPr rtlCol="0">
            <a:normAutofit/>
          </a:bodyPr>
          <a:lstStyle>
            <a:lvl1pPr>
              <a:defRPr sz="3200">
                <a:latin typeface="+mn-lt"/>
              </a:defRPr>
            </a:lvl1pPr>
          </a:lstStyle>
          <a:p>
            <a:pPr lvl="0"/>
            <a:r>
              <a:rPr lang="en-US" noProof="0" dirty="0"/>
              <a:t>Click icon to add table</a:t>
            </a:r>
          </a:p>
        </p:txBody>
      </p:sp>
      <p:sp>
        <p:nvSpPr>
          <p:cNvPr id="7" name="Text Placeholder 1"/>
          <p:cNvSpPr>
            <a:spLocks noGrp="1"/>
          </p:cNvSpPr>
          <p:nvPr>
            <p:ph type="body" sz="quarter" idx="32" hasCustomPrompt="1"/>
          </p:nvPr>
        </p:nvSpPr>
        <p:spPr>
          <a:xfrm>
            <a:off x="457198" y="6278880"/>
            <a:ext cx="7634331" cy="533400"/>
          </a:xfrm>
        </p:spPr>
        <p:txBody>
          <a:bodyPr anchor="t"/>
          <a:lstStyle>
            <a:lvl1pPr marL="0" indent="0" algn="l">
              <a:buNone/>
              <a:defRPr sz="1200"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table attribution.</a:t>
            </a:r>
          </a:p>
        </p:txBody>
      </p:sp>
      <p:sp>
        <p:nvSpPr>
          <p:cNvPr id="9" name="Slide Number Placeholder 4"/>
          <p:cNvSpPr>
            <a:spLocks noGrp="1"/>
          </p:cNvSpPr>
          <p:nvPr>
            <p:ph type="sldNum" sz="quarter" idx="4"/>
          </p:nvPr>
        </p:nvSpPr>
        <p:spPr>
          <a:xfrm>
            <a:off x="8177154" y="6263640"/>
            <a:ext cx="508673" cy="548640"/>
          </a:xfrm>
          <a:prstGeom prst="rect">
            <a:avLst/>
          </a:prstGeom>
        </p:spPr>
        <p:txBody>
          <a:bodyPr anchor="ctr"/>
          <a:lstStyle>
            <a:lvl1pPr algn="r">
              <a:defRPr sz="1000">
                <a:solidFill>
                  <a:srgbClr val="898989"/>
                </a:solidFill>
              </a:defRPr>
            </a:lvl1pPr>
          </a:lstStyle>
          <a:p>
            <a:fld id="{F3BF8891-5E06-46C2-89A4-6DB85D39BA35}" type="slidenum">
              <a:rPr lang="en-US" smtClean="0"/>
              <a:pPr/>
              <a:t>‹#›</a:t>
            </a:fld>
            <a:endParaRPr lang="en-US" dirty="0"/>
          </a:p>
        </p:txBody>
      </p:sp>
    </p:spTree>
    <p:extLst>
      <p:ext uri="{BB962C8B-B14F-4D97-AF65-F5344CB8AC3E}">
        <p14:creationId xmlns:p14="http://schemas.microsoft.com/office/powerpoint/2010/main" val="626559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NC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a:lstStyle>
            <a:lvl1pPr>
              <a:defRPr sz="3600">
                <a:solidFill>
                  <a:schemeClr val="tx1"/>
                </a:solidFill>
                <a:latin typeface="Verdana" pitchFamily="34" charset="0"/>
                <a:ea typeface="Verdana" pitchFamily="34" charset="0"/>
                <a:cs typeface="Verdana" pitchFamily="34" charset="0"/>
              </a:defRPr>
            </a:lvl1pPr>
          </a:lstStyle>
          <a:p>
            <a:r>
              <a:rPr lang="en-US"/>
              <a:t>Click to edit Master title style</a:t>
            </a:r>
            <a:endParaRPr lang="en-US" dirty="0"/>
          </a:p>
        </p:txBody>
      </p:sp>
      <p:sp>
        <p:nvSpPr>
          <p:cNvPr id="5" name="Chart Placeholder 4"/>
          <p:cNvSpPr>
            <a:spLocks noGrp="1"/>
          </p:cNvSpPr>
          <p:nvPr>
            <p:ph type="chart" sz="quarter" idx="14"/>
          </p:nvPr>
        </p:nvSpPr>
        <p:spPr>
          <a:xfrm>
            <a:off x="457200" y="1600200"/>
            <a:ext cx="8229600" cy="4572000"/>
          </a:xfrm>
          <a:prstGeom prst="rect">
            <a:avLst/>
          </a:prstGeom>
        </p:spPr>
        <p:txBody>
          <a:bodyPr rtlCol="0">
            <a:normAutofit/>
          </a:bodyPr>
          <a:lstStyle>
            <a:lvl1pPr>
              <a:defRPr sz="3200"/>
            </a:lvl1pPr>
          </a:lstStyle>
          <a:p>
            <a:pPr lvl="0"/>
            <a:r>
              <a:rPr lang="en-US" noProof="0" dirty="0"/>
              <a:t>Click icon to add chart</a:t>
            </a:r>
          </a:p>
        </p:txBody>
      </p:sp>
      <p:sp>
        <p:nvSpPr>
          <p:cNvPr id="9" name="Text Placeholder 1"/>
          <p:cNvSpPr>
            <a:spLocks noGrp="1"/>
          </p:cNvSpPr>
          <p:nvPr>
            <p:ph type="body" sz="quarter" idx="32" hasCustomPrompt="1"/>
          </p:nvPr>
        </p:nvSpPr>
        <p:spPr>
          <a:xfrm>
            <a:off x="457198" y="6278880"/>
            <a:ext cx="7634331" cy="533400"/>
          </a:xfrm>
        </p:spPr>
        <p:txBody>
          <a:bodyPr anchor="t"/>
          <a:lstStyle>
            <a:lvl1pPr marL="0" indent="0" algn="l">
              <a:buNone/>
              <a:defRPr sz="1200"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chart attribution.</a:t>
            </a:r>
          </a:p>
        </p:txBody>
      </p:sp>
      <p:sp>
        <p:nvSpPr>
          <p:cNvPr id="6" name="Slide Number Placeholder 4"/>
          <p:cNvSpPr>
            <a:spLocks noGrp="1"/>
          </p:cNvSpPr>
          <p:nvPr>
            <p:ph type="sldNum" sz="quarter" idx="4"/>
          </p:nvPr>
        </p:nvSpPr>
        <p:spPr>
          <a:xfrm>
            <a:off x="8177154" y="6263640"/>
            <a:ext cx="508673" cy="548640"/>
          </a:xfrm>
          <a:prstGeom prst="rect">
            <a:avLst/>
          </a:prstGeom>
        </p:spPr>
        <p:txBody>
          <a:bodyPr anchor="ctr"/>
          <a:lstStyle>
            <a:lvl1pPr algn="r">
              <a:defRPr sz="1000">
                <a:solidFill>
                  <a:srgbClr val="898989"/>
                </a:solidFill>
              </a:defRPr>
            </a:lvl1pPr>
          </a:lstStyle>
          <a:p>
            <a:fld id="{F3BF8891-5E06-46C2-89A4-6DB85D39BA35}" type="slidenum">
              <a:rPr lang="en-US" smtClean="0"/>
              <a:pPr/>
              <a:t>‹#›</a:t>
            </a:fld>
            <a:endParaRPr lang="en-US" dirty="0"/>
          </a:p>
        </p:txBody>
      </p:sp>
    </p:spTree>
    <p:extLst>
      <p:ext uri="{BB962C8B-B14F-4D97-AF65-F5344CB8AC3E}">
        <p14:creationId xmlns:p14="http://schemas.microsoft.com/office/powerpoint/2010/main" val="380988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C Pictur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a:lstStyle>
            <a:lvl1pPr>
              <a:defRPr sz="3600">
                <a:solidFill>
                  <a:schemeClr val="tx1"/>
                </a:solidFill>
                <a:latin typeface="Verdana" pitchFamily="34" charset="0"/>
                <a:ea typeface="Verdana" pitchFamily="34" charset="0"/>
                <a:cs typeface="Verdana" pitchFamily="34" charset="0"/>
              </a:defRPr>
            </a:lvl1pPr>
          </a:lstStyle>
          <a:p>
            <a:r>
              <a:rPr lang="en-US"/>
              <a:t>Click to edit Master title style</a:t>
            </a:r>
            <a:endParaRPr lang="en-US" dirty="0"/>
          </a:p>
        </p:txBody>
      </p:sp>
      <p:sp>
        <p:nvSpPr>
          <p:cNvPr id="8" name="Picture Placeholder 7"/>
          <p:cNvSpPr>
            <a:spLocks noGrp="1"/>
          </p:cNvSpPr>
          <p:nvPr>
            <p:ph type="pic" sz="quarter" idx="14"/>
          </p:nvPr>
        </p:nvSpPr>
        <p:spPr>
          <a:xfrm>
            <a:off x="457200" y="1600200"/>
            <a:ext cx="8229600" cy="4572000"/>
          </a:xfrm>
          <a:prstGeom prst="rect">
            <a:avLst/>
          </a:prstGeom>
        </p:spPr>
        <p:txBody>
          <a:bodyPr rtlCol="0">
            <a:normAutofit/>
          </a:bodyPr>
          <a:lstStyle>
            <a:lvl1pPr>
              <a:defRPr sz="3200">
                <a:latin typeface="+mn-lt"/>
              </a:defRPr>
            </a:lvl1pPr>
          </a:lstStyle>
          <a:p>
            <a:pPr lvl="0"/>
            <a:r>
              <a:rPr lang="en-US" noProof="0" dirty="0"/>
              <a:t>Click icon to add picture</a:t>
            </a:r>
          </a:p>
        </p:txBody>
      </p:sp>
      <p:sp>
        <p:nvSpPr>
          <p:cNvPr id="7" name="Text Placeholder 1"/>
          <p:cNvSpPr>
            <a:spLocks noGrp="1"/>
          </p:cNvSpPr>
          <p:nvPr>
            <p:ph type="body" sz="quarter" idx="32" hasCustomPrompt="1"/>
          </p:nvPr>
        </p:nvSpPr>
        <p:spPr>
          <a:xfrm>
            <a:off x="457198" y="6278880"/>
            <a:ext cx="7634331" cy="533400"/>
          </a:xfrm>
        </p:spPr>
        <p:txBody>
          <a:bodyPr anchor="t"/>
          <a:lstStyle>
            <a:lvl1pPr marL="0" indent="0" algn="l">
              <a:buNone/>
              <a:defRPr sz="1200"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image attribution.</a:t>
            </a:r>
          </a:p>
        </p:txBody>
      </p:sp>
      <p:sp>
        <p:nvSpPr>
          <p:cNvPr id="9" name="Slide Number Placeholder 4"/>
          <p:cNvSpPr>
            <a:spLocks noGrp="1"/>
          </p:cNvSpPr>
          <p:nvPr>
            <p:ph type="sldNum" sz="quarter" idx="4"/>
          </p:nvPr>
        </p:nvSpPr>
        <p:spPr>
          <a:xfrm>
            <a:off x="8177154" y="6263640"/>
            <a:ext cx="508673" cy="548640"/>
          </a:xfrm>
          <a:prstGeom prst="rect">
            <a:avLst/>
          </a:prstGeom>
        </p:spPr>
        <p:txBody>
          <a:bodyPr anchor="ctr"/>
          <a:lstStyle>
            <a:lvl1pPr algn="r">
              <a:defRPr sz="1000">
                <a:solidFill>
                  <a:srgbClr val="898989"/>
                </a:solidFill>
              </a:defRPr>
            </a:lvl1pPr>
          </a:lstStyle>
          <a:p>
            <a:fld id="{F3BF8891-5E06-46C2-89A4-6DB85D39BA35}" type="slidenum">
              <a:rPr lang="en-US" smtClean="0"/>
              <a:pPr/>
              <a:t>‹#›</a:t>
            </a:fld>
            <a:endParaRPr lang="en-US" dirty="0"/>
          </a:p>
        </p:txBody>
      </p:sp>
    </p:spTree>
    <p:extLst>
      <p:ext uri="{BB962C8B-B14F-4D97-AF65-F5344CB8AC3E}">
        <p14:creationId xmlns:p14="http://schemas.microsoft.com/office/powerpoint/2010/main" val="2569984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NC Summar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a:lstStyle>
            <a:lvl1pPr>
              <a:defRPr sz="3600" baseline="0">
                <a:latin typeface="Verdana" pitchFamily="34" charset="0"/>
                <a:ea typeface="Verdana" pitchFamily="34" charset="0"/>
                <a:cs typeface="Verdana" pitchFamily="34" charset="0"/>
              </a:defRPr>
            </a:lvl1pPr>
          </a:lstStyle>
          <a:p>
            <a:r>
              <a:rPr lang="en-US"/>
              <a:t>Click to edit Master title style</a:t>
            </a:r>
            <a:endParaRPr lang="en-US" dirty="0"/>
          </a:p>
        </p:txBody>
      </p:sp>
      <p:sp>
        <p:nvSpPr>
          <p:cNvPr id="5" name="Text Placeholder 4"/>
          <p:cNvSpPr>
            <a:spLocks noGrp="1"/>
          </p:cNvSpPr>
          <p:nvPr>
            <p:ph type="body" sz="quarter" idx="11"/>
          </p:nvPr>
        </p:nvSpPr>
        <p:spPr>
          <a:xfrm>
            <a:off x="457200" y="1600200"/>
            <a:ext cx="8229600" cy="4572000"/>
          </a:xfrm>
          <a:prstGeom prst="rect">
            <a:avLst/>
          </a:prstGeom>
        </p:spPr>
        <p:txBody>
          <a:bodyPr/>
          <a:lstStyle>
            <a:lvl1pPr>
              <a:defRPr sz="3200" baseline="0">
                <a:latin typeface="+mn-lt"/>
              </a:defRPr>
            </a:lvl1pPr>
            <a:lvl2pPr>
              <a:defRPr sz="2800">
                <a:latin typeface="+mn-lt"/>
              </a:defRPr>
            </a:lvl2pPr>
          </a:lstStyle>
          <a:p>
            <a:pPr lvl="0"/>
            <a:r>
              <a:rPr lang="en-US"/>
              <a:t>Click to edit Master text styles</a:t>
            </a:r>
          </a:p>
          <a:p>
            <a:pPr lvl="1"/>
            <a:r>
              <a:rPr lang="en-US"/>
              <a:t>Second level</a:t>
            </a:r>
          </a:p>
        </p:txBody>
      </p:sp>
      <p:sp>
        <p:nvSpPr>
          <p:cNvPr id="6" name="Slide Number Placeholder 4"/>
          <p:cNvSpPr>
            <a:spLocks noGrp="1"/>
          </p:cNvSpPr>
          <p:nvPr>
            <p:ph type="sldNum" sz="quarter" idx="4"/>
          </p:nvPr>
        </p:nvSpPr>
        <p:spPr>
          <a:xfrm>
            <a:off x="8177154" y="6263640"/>
            <a:ext cx="508673" cy="548640"/>
          </a:xfrm>
          <a:prstGeom prst="rect">
            <a:avLst/>
          </a:prstGeom>
        </p:spPr>
        <p:txBody>
          <a:bodyPr anchor="ctr"/>
          <a:lstStyle>
            <a:lvl1pPr algn="r">
              <a:defRPr sz="1000">
                <a:solidFill>
                  <a:srgbClr val="898989"/>
                </a:solidFill>
              </a:defRPr>
            </a:lvl1pPr>
          </a:lstStyle>
          <a:p>
            <a:fld id="{F3BF8891-5E06-46C2-89A4-6DB85D39BA35}" type="slidenum">
              <a:rPr lang="en-US" smtClean="0"/>
              <a:pPr/>
              <a:t>‹#›</a:t>
            </a:fld>
            <a:endParaRPr lang="en-US" dirty="0"/>
          </a:p>
        </p:txBody>
      </p:sp>
    </p:spTree>
    <p:extLst>
      <p:ext uri="{BB962C8B-B14F-4D97-AF65-F5344CB8AC3E}">
        <p14:creationId xmlns:p14="http://schemas.microsoft.com/office/powerpoint/2010/main" val="388821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NC Referenc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a:lstStyle>
            <a:lvl1pPr>
              <a:defRPr sz="3600" baseline="0">
                <a:latin typeface="Verdana" pitchFamily="34" charset="0"/>
                <a:ea typeface="Verdana" pitchFamily="34" charset="0"/>
                <a:cs typeface="Verdana" pitchFamily="34" charset="0"/>
              </a:defRPr>
            </a:lvl1pPr>
          </a:lstStyle>
          <a:p>
            <a:r>
              <a:rPr lang="en-US"/>
              <a:t>Click to edit Master title style</a:t>
            </a:r>
            <a:endParaRPr lang="en-US" dirty="0"/>
          </a:p>
        </p:txBody>
      </p:sp>
      <p:sp>
        <p:nvSpPr>
          <p:cNvPr id="8" name="Text Placeholder 1"/>
          <p:cNvSpPr>
            <a:spLocks noGrp="1"/>
          </p:cNvSpPr>
          <p:nvPr>
            <p:ph type="body" sz="quarter" idx="16"/>
          </p:nvPr>
        </p:nvSpPr>
        <p:spPr>
          <a:xfrm>
            <a:off x="457200" y="1600200"/>
            <a:ext cx="8229600" cy="1371600"/>
          </a:xfrm>
          <a:prstGeom prst="rect">
            <a:avLst/>
          </a:prstGeom>
        </p:spPr>
        <p:txBody>
          <a:bodyPr/>
          <a:lstStyle>
            <a:lvl1pPr>
              <a:buNone/>
              <a:defRPr sz="1600" b="1">
                <a:latin typeface="+mn-lt"/>
                <a:cs typeface="Arial" pitchFamily="34" charset="0"/>
              </a:defRPr>
            </a:lvl1pPr>
            <a:lvl2pPr marL="274320" indent="-283464">
              <a:buFont typeface="Arial" pitchFamily="34" charset="0"/>
              <a:buNone/>
              <a:defRPr sz="1400" baseline="0">
                <a:latin typeface="+mn-lt"/>
                <a:cs typeface="Arial" pitchFamily="34" charset="0"/>
              </a:defRPr>
            </a:lvl2pPr>
          </a:lstStyle>
          <a:p>
            <a:pPr lvl="0"/>
            <a:r>
              <a:rPr lang="en-US"/>
              <a:t>Click to edit Master text styles</a:t>
            </a:r>
          </a:p>
          <a:p>
            <a:pPr lvl="1"/>
            <a:r>
              <a:rPr lang="en-US"/>
              <a:t>Second level</a:t>
            </a:r>
          </a:p>
        </p:txBody>
      </p:sp>
      <p:sp>
        <p:nvSpPr>
          <p:cNvPr id="9" name="Text Placeholder 2"/>
          <p:cNvSpPr>
            <a:spLocks noGrp="1"/>
          </p:cNvSpPr>
          <p:nvPr>
            <p:ph type="body" sz="quarter" idx="20"/>
          </p:nvPr>
        </p:nvSpPr>
        <p:spPr>
          <a:xfrm>
            <a:off x="457200" y="3200400"/>
            <a:ext cx="8229600" cy="1371600"/>
          </a:xfrm>
          <a:prstGeom prst="rect">
            <a:avLst/>
          </a:prstGeom>
        </p:spPr>
        <p:txBody>
          <a:bodyPr/>
          <a:lstStyle>
            <a:lvl1pPr>
              <a:buNone/>
              <a:defRPr sz="1600" b="1" baseline="0">
                <a:latin typeface="+mn-lt"/>
                <a:cs typeface="Arial" pitchFamily="34" charset="0"/>
              </a:defRPr>
            </a:lvl1pPr>
            <a:lvl2pPr marL="274320" marR="0" indent="-285750" algn="l" defTabSz="914400" rtl="0" eaLnBrk="1" fontAlgn="base" latinLnBrk="0" hangingPunct="1">
              <a:lnSpc>
                <a:spcPct val="100000"/>
              </a:lnSpc>
              <a:spcBef>
                <a:spcPct val="20000"/>
              </a:spcBef>
              <a:spcAft>
                <a:spcPct val="0"/>
              </a:spcAft>
              <a:buClrTx/>
              <a:buSzTx/>
              <a:buFont typeface="+mj-lt"/>
              <a:buNone/>
              <a:tabLst/>
              <a:defRPr lang="en-US" sz="1400" smtClean="0">
                <a:latin typeface="+mn-lt"/>
              </a:defRPr>
            </a:lvl2pPr>
          </a:lstStyle>
          <a:p>
            <a:pPr lvl="0"/>
            <a:r>
              <a:rPr lang="en-US"/>
              <a:t>Click to edit Master text styles</a:t>
            </a:r>
          </a:p>
          <a:p>
            <a:pPr lvl="1"/>
            <a:r>
              <a:rPr lang="en-US"/>
              <a:t>Second level</a:t>
            </a:r>
          </a:p>
        </p:txBody>
      </p:sp>
      <p:sp>
        <p:nvSpPr>
          <p:cNvPr id="10" name="Text Placeholder 3"/>
          <p:cNvSpPr>
            <a:spLocks noGrp="1"/>
          </p:cNvSpPr>
          <p:nvPr>
            <p:ph type="body" sz="quarter" idx="21"/>
          </p:nvPr>
        </p:nvSpPr>
        <p:spPr>
          <a:xfrm>
            <a:off x="457200" y="4800600"/>
            <a:ext cx="8229600" cy="1371600"/>
          </a:xfrm>
          <a:prstGeom prst="rect">
            <a:avLst/>
          </a:prstGeom>
        </p:spPr>
        <p:txBody>
          <a:bodyPr/>
          <a:lstStyle>
            <a:lvl1pPr>
              <a:buNone/>
              <a:defRPr sz="1600" b="1">
                <a:latin typeface="+mn-lt"/>
                <a:cs typeface="Arial" pitchFamily="34" charset="0"/>
              </a:defRPr>
            </a:lvl1pPr>
            <a:lvl2pPr marL="274320">
              <a:buFont typeface="Arial" pitchFamily="34" charset="0"/>
              <a:buNone/>
              <a:defRPr lang="en-US" sz="1400" smtClean="0">
                <a:latin typeface="+mn-lt"/>
              </a:defRPr>
            </a:lvl2pPr>
          </a:lstStyle>
          <a:p>
            <a:pPr lvl="0"/>
            <a:r>
              <a:rPr lang="en-US"/>
              <a:t>Click to edit Master text styles</a:t>
            </a:r>
          </a:p>
          <a:p>
            <a:pPr lvl="1"/>
            <a:r>
              <a:rPr lang="en-US"/>
              <a:t>Second level</a:t>
            </a:r>
          </a:p>
        </p:txBody>
      </p:sp>
      <p:sp>
        <p:nvSpPr>
          <p:cNvPr id="11" name="Slide Number Placeholder 4"/>
          <p:cNvSpPr>
            <a:spLocks noGrp="1"/>
          </p:cNvSpPr>
          <p:nvPr>
            <p:ph type="sldNum" sz="quarter" idx="4"/>
          </p:nvPr>
        </p:nvSpPr>
        <p:spPr>
          <a:xfrm>
            <a:off x="8177154" y="6263640"/>
            <a:ext cx="508673" cy="548640"/>
          </a:xfrm>
          <a:prstGeom prst="rect">
            <a:avLst/>
          </a:prstGeom>
        </p:spPr>
        <p:txBody>
          <a:bodyPr anchor="ctr"/>
          <a:lstStyle>
            <a:lvl1pPr algn="r">
              <a:defRPr sz="1000">
                <a:solidFill>
                  <a:srgbClr val="898989"/>
                </a:solidFill>
              </a:defRPr>
            </a:lvl1pPr>
          </a:lstStyle>
          <a:p>
            <a:fld id="{F3BF8891-5E06-46C2-89A4-6DB85D39BA35}" type="slidenum">
              <a:rPr lang="en-US" smtClean="0"/>
              <a:pPr/>
              <a:t>‹#›</a:t>
            </a:fld>
            <a:endParaRPr lang="en-US" dirty="0"/>
          </a:p>
        </p:txBody>
      </p:sp>
    </p:spTree>
    <p:extLst>
      <p:ext uri="{BB962C8B-B14F-4D97-AF65-F5344CB8AC3E}">
        <p14:creationId xmlns:p14="http://schemas.microsoft.com/office/powerpoint/2010/main" val="3275214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NC Attribution_Final_Slide">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1744662"/>
          </a:xfrm>
        </p:spPr>
        <p:txBody>
          <a:bodyPr/>
          <a:lstStyle>
            <a:lvl1pPr>
              <a:defRPr sz="36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8" name="Content Placeholder 7"/>
          <p:cNvSpPr>
            <a:spLocks noGrp="1"/>
          </p:cNvSpPr>
          <p:nvPr>
            <p:ph sz="quarter" idx="14"/>
          </p:nvPr>
        </p:nvSpPr>
        <p:spPr>
          <a:xfrm>
            <a:off x="457200" y="2260600"/>
            <a:ext cx="8229600" cy="3911600"/>
          </a:xfrm>
          <a:prstGeom prst="rect">
            <a:avLst/>
          </a:prstGeom>
        </p:spPr>
        <p:txBody>
          <a:bodyPr anchor="b" anchorCtr="0"/>
          <a:lstStyle>
            <a:lvl1pPr marL="0" indent="0">
              <a:buNone/>
              <a:defRPr sz="3200" i="1">
                <a:latin typeface="+mn-lt"/>
              </a:defRPr>
            </a:lvl1pPr>
            <a:lvl2pPr>
              <a:buSzPct val="85000"/>
              <a:defRPr i="1">
                <a:latin typeface="+mn-lt"/>
              </a:defRPr>
            </a:lvl2pPr>
            <a:lvl3pPr marL="1143000" indent="-228600">
              <a:buSzPct val="80000"/>
              <a:buFont typeface="Courier New" panose="02070309020205020404" pitchFamily="49" charset="0"/>
              <a:buChar char="o"/>
              <a:defRPr i="1">
                <a:latin typeface="+mn-lt"/>
              </a:defRPr>
            </a:lvl3pPr>
            <a:lvl4pPr marL="1600200" indent="-228600">
              <a:buSzPct val="120000"/>
              <a:buFont typeface="Wingdings" panose="05000000000000000000" pitchFamily="2" charset="2"/>
              <a:buChar char="§"/>
              <a:defRPr i="1">
                <a:latin typeface="+mn-lt"/>
              </a:defRPr>
            </a:lvl4pPr>
            <a:lvl5pPr marL="2057400" indent="-228600">
              <a:buSzPct val="70000"/>
              <a:buFont typeface="Wingdings" panose="05000000000000000000" pitchFamily="2" charset="2"/>
              <a:buChar char="q"/>
              <a:defRPr i="1">
                <a:latin typeface="+mn-lt"/>
              </a:defRPr>
            </a:lvl5pPr>
          </a:lstStyle>
          <a:p>
            <a:pPr lvl="0"/>
            <a:r>
              <a:rPr lang="en-US"/>
              <a:t>Click to edit Master text styles</a:t>
            </a:r>
          </a:p>
        </p:txBody>
      </p:sp>
      <p:sp>
        <p:nvSpPr>
          <p:cNvPr id="5" name="Slide Number Placeholder 4"/>
          <p:cNvSpPr>
            <a:spLocks noGrp="1"/>
          </p:cNvSpPr>
          <p:nvPr>
            <p:ph type="sldNum" sz="quarter" idx="4"/>
          </p:nvPr>
        </p:nvSpPr>
        <p:spPr>
          <a:xfrm>
            <a:off x="8177154" y="6263640"/>
            <a:ext cx="508673" cy="548640"/>
          </a:xfrm>
          <a:prstGeom prst="rect">
            <a:avLst/>
          </a:prstGeom>
        </p:spPr>
        <p:txBody>
          <a:bodyPr anchor="ctr"/>
          <a:lstStyle>
            <a:lvl1pPr algn="r">
              <a:defRPr sz="1000">
                <a:solidFill>
                  <a:srgbClr val="898989"/>
                </a:solidFill>
              </a:defRPr>
            </a:lvl1pPr>
          </a:lstStyle>
          <a:p>
            <a:fld id="{F3BF8891-5E06-46C2-89A4-6DB85D39BA35}" type="slidenum">
              <a:rPr lang="en-US" smtClean="0"/>
              <a:pPr/>
              <a:t>‹#›</a:t>
            </a:fld>
            <a:endParaRPr lang="en-US" dirty="0"/>
          </a:p>
        </p:txBody>
      </p:sp>
    </p:spTree>
    <p:extLst>
      <p:ext uri="{BB962C8B-B14F-4D97-AF65-F5344CB8AC3E}">
        <p14:creationId xmlns:p14="http://schemas.microsoft.com/office/powerpoint/2010/main" val="22567862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47638"/>
            <a:ext cx="8229600" cy="1143000"/>
          </a:xfrm>
        </p:spPr>
        <p:txBody>
          <a:bodyPr/>
          <a:lstStyle>
            <a:lvl1pPr>
              <a:defRPr sz="2800" b="1" baseline="0">
                <a:solidFill>
                  <a:srgbClr val="FF0000"/>
                </a:solidFill>
              </a:defRPr>
            </a:lvl1pPr>
          </a:lstStyle>
          <a:p>
            <a:r>
              <a:rPr lang="en-US" dirty="0"/>
              <a:t>DO NOT USE THIS LAYOUT</a:t>
            </a:r>
            <a:br>
              <a:rPr lang="en-US" dirty="0"/>
            </a:br>
            <a:r>
              <a:rPr lang="en-US" dirty="0"/>
              <a:t>except to follow its instructions in the Master View</a:t>
            </a:r>
          </a:p>
        </p:txBody>
      </p:sp>
      <p:sp>
        <p:nvSpPr>
          <p:cNvPr id="3" name="Slide Number Placeholder 2"/>
          <p:cNvSpPr>
            <a:spLocks noGrp="1"/>
          </p:cNvSpPr>
          <p:nvPr>
            <p:ph type="sldNum" sz="quarter" idx="10"/>
          </p:nvPr>
        </p:nvSpPr>
        <p:spPr/>
        <p:txBody>
          <a:bodyPr/>
          <a:lstStyle/>
          <a:p>
            <a:fld id="{F3BF8891-5E06-46C2-89A4-6DB85D39BA35}" type="slidenum">
              <a:rPr lang="en-US" smtClean="0"/>
              <a:pPr/>
              <a:t>‹#›</a:t>
            </a:fld>
            <a:endParaRPr lang="en-US" dirty="0"/>
          </a:p>
        </p:txBody>
      </p:sp>
      <p:sp>
        <p:nvSpPr>
          <p:cNvPr id="4" name="TextBox 3"/>
          <p:cNvSpPr txBox="1"/>
          <p:nvPr userDrawn="1"/>
        </p:nvSpPr>
        <p:spPr>
          <a:xfrm>
            <a:off x="101599" y="1417638"/>
            <a:ext cx="8928101" cy="1015663"/>
          </a:xfrm>
          <a:prstGeom prst="rect">
            <a:avLst/>
          </a:prstGeom>
          <a:noFill/>
        </p:spPr>
        <p:txBody>
          <a:bodyPr wrap="square" rtlCol="0">
            <a:spAutoFit/>
          </a:bodyPr>
          <a:lstStyle/>
          <a:p>
            <a:pPr algn="ctr"/>
            <a:r>
              <a:rPr lang="en-US" sz="2400" b="1" dirty="0">
                <a:solidFill>
                  <a:srgbClr val="0070C0"/>
                </a:solidFill>
                <a:latin typeface="Arial" panose="020B0604020202020204" pitchFamily="34" charset="0"/>
                <a:cs typeface="Arial" panose="020B0604020202020204" pitchFamily="34" charset="0"/>
              </a:rPr>
              <a:t>Creating</a:t>
            </a:r>
            <a:r>
              <a:rPr lang="en-US" sz="2400" b="1" baseline="0" dirty="0">
                <a:solidFill>
                  <a:srgbClr val="0070C0"/>
                </a:solidFill>
                <a:latin typeface="Arial" panose="020B0604020202020204" pitchFamily="34" charset="0"/>
                <a:cs typeface="Arial" panose="020B0604020202020204" pitchFamily="34" charset="0"/>
              </a:rPr>
              <a:t> a Custom Layout</a:t>
            </a:r>
          </a:p>
          <a:p>
            <a:r>
              <a:rPr lang="en-US" baseline="0" dirty="0"/>
              <a:t>Follow the instructions on this slide layout if none of the existing layouts (in the current template) work well for the current slide you would like to create or edit.</a:t>
            </a:r>
            <a:endParaRPr lang="en-US" dirty="0"/>
          </a:p>
        </p:txBody>
      </p:sp>
      <p:sp>
        <p:nvSpPr>
          <p:cNvPr id="6" name="TextBox 5"/>
          <p:cNvSpPr txBox="1"/>
          <p:nvPr userDrawn="1"/>
        </p:nvSpPr>
        <p:spPr>
          <a:xfrm>
            <a:off x="101600" y="2567642"/>
            <a:ext cx="9144000" cy="3970318"/>
          </a:xfrm>
          <a:prstGeom prst="rect">
            <a:avLst/>
          </a:prstGeom>
          <a:noFill/>
        </p:spPr>
        <p:txBody>
          <a:bodyPr wrap="square" rtlCol="0">
            <a:spAutoFit/>
          </a:bodyPr>
          <a:lstStyle/>
          <a:p>
            <a:pPr lvl="0"/>
            <a:r>
              <a:rPr lang="en-US" dirty="0"/>
              <a:t>To create a custom new layout, </a:t>
            </a:r>
            <a:r>
              <a:rPr lang="en-US" b="1" dirty="0"/>
              <a:t>in the Slide Master view </a:t>
            </a:r>
            <a:r>
              <a:rPr lang="en-US" dirty="0"/>
              <a:t>do the following:</a:t>
            </a:r>
          </a:p>
          <a:p>
            <a:pPr marL="214313" lvl="0" indent="-214313">
              <a:buFont typeface="Arial" panose="020B0604020202020204" pitchFamily="34" charset="0"/>
              <a:buChar char="•"/>
            </a:pPr>
            <a:r>
              <a:rPr lang="en-US" b="1" dirty="0"/>
              <a:t>DUPLICATE</a:t>
            </a:r>
            <a:r>
              <a:rPr lang="en-US" dirty="0"/>
              <a:t> an existing layout to create a new layout.</a:t>
            </a:r>
          </a:p>
          <a:p>
            <a:pPr marL="214313" lvl="0" indent="-214313">
              <a:buFont typeface="Arial" panose="020B0604020202020204" pitchFamily="34" charset="0"/>
              <a:buChar char="•"/>
            </a:pPr>
            <a:r>
              <a:rPr lang="en-US" b="1" dirty="0"/>
              <a:t>RENAME</a:t>
            </a:r>
            <a:r>
              <a:rPr lang="en-US" dirty="0"/>
              <a:t> the new layout.</a:t>
            </a:r>
          </a:p>
          <a:p>
            <a:pPr marL="214313" lvl="0" indent="-214313">
              <a:buFont typeface="Arial" panose="020B0604020202020204" pitchFamily="34" charset="0"/>
              <a:buChar char="•"/>
            </a:pPr>
            <a:r>
              <a:rPr lang="en-US" b="1" dirty="0"/>
              <a:t>Insert or Remove as appropriate PLACEHOLDERS </a:t>
            </a:r>
            <a:r>
              <a:rPr lang="en-US" dirty="0"/>
              <a:t>on your new layout, resizing &amp; formatting as appropriate. </a:t>
            </a:r>
            <a:r>
              <a:rPr lang="en-US" sz="1600" dirty="0"/>
              <a:t>(Do</a:t>
            </a:r>
            <a:r>
              <a:rPr lang="en-US" sz="1600" baseline="0" dirty="0"/>
              <a:t> not edit your content in the slide master. All content should be edited in the normal presentation design view.) </a:t>
            </a:r>
            <a:r>
              <a:rPr lang="en-US" b="1" baseline="0" dirty="0"/>
              <a:t>NEVER REMOVE THE LAYOUT’S TITLE CONTAINER</a:t>
            </a:r>
            <a:r>
              <a:rPr lang="en-US" baseline="0" dirty="0"/>
              <a:t>. </a:t>
            </a:r>
            <a:r>
              <a:rPr lang="en-US" sz="1600" baseline="0" dirty="0"/>
              <a:t>(It can be resized or formatted, but never removed.)</a:t>
            </a:r>
            <a:endParaRPr lang="en-US" baseline="0" dirty="0"/>
          </a:p>
          <a:p>
            <a:pPr marL="214313" lvl="0" indent="-214313">
              <a:buFont typeface="Arial" panose="020B0604020202020204" pitchFamily="34" charset="0"/>
              <a:buChar char="•"/>
            </a:pPr>
            <a:r>
              <a:rPr lang="en-US" dirty="0"/>
              <a:t>Check the</a:t>
            </a:r>
            <a:r>
              <a:rPr lang="en-US" baseline="0" dirty="0"/>
              <a:t> </a:t>
            </a:r>
            <a:r>
              <a:rPr lang="en-US" b="1" baseline="0" dirty="0"/>
              <a:t>READING ORDER </a:t>
            </a:r>
            <a:r>
              <a:rPr lang="en-US" baseline="0" dirty="0"/>
              <a:t>of your new layout. (</a:t>
            </a:r>
            <a:r>
              <a:rPr lang="en-US" sz="1350" u="sng" kern="1200" dirty="0">
                <a:solidFill>
                  <a:schemeClr val="tx1"/>
                </a:solidFill>
                <a:effectLst/>
                <a:latin typeface="+mn-lt"/>
                <a:ea typeface="+mn-ea"/>
                <a:cs typeface="+mn-cs"/>
                <a:hlinkClick r:id="rId3"/>
              </a:rPr>
              <a:t>http://accessibility.psu.edu/microsoftoffice/powerpoint/</a:t>
            </a:r>
            <a:r>
              <a:rPr lang="en-US" sz="1350" kern="1200" dirty="0">
                <a:solidFill>
                  <a:schemeClr val="tx1"/>
                </a:solidFill>
                <a:effectLst/>
                <a:latin typeface="+mn-lt"/>
                <a:ea typeface="+mn-ea"/>
                <a:cs typeface="+mn-cs"/>
              </a:rPr>
              <a:t>) </a:t>
            </a:r>
            <a:r>
              <a:rPr lang="en-US" baseline="0" dirty="0"/>
              <a:t>Reorder as appropriate so the slide layout’s </a:t>
            </a:r>
            <a:r>
              <a:rPr lang="en-US" b="1" baseline="0" dirty="0"/>
              <a:t>TITLE is read first</a:t>
            </a:r>
            <a:r>
              <a:rPr lang="en-US" baseline="0" dirty="0"/>
              <a:t>.</a:t>
            </a:r>
          </a:p>
          <a:p>
            <a:pPr marL="214313" lvl="0" indent="-214313">
              <a:buFont typeface="Arial" panose="020B0604020202020204" pitchFamily="34" charset="0"/>
              <a:buChar char="•"/>
            </a:pPr>
            <a:r>
              <a:rPr lang="en-US" b="1" baseline="0" dirty="0"/>
              <a:t>SAVE</a:t>
            </a:r>
            <a:r>
              <a:rPr lang="en-US" baseline="0" dirty="0"/>
              <a:t> your presentation.</a:t>
            </a:r>
          </a:p>
          <a:p>
            <a:pPr marL="214313" lvl="0" indent="-214313">
              <a:buFont typeface="Arial" panose="020B0604020202020204" pitchFamily="34" charset="0"/>
              <a:buChar char="•"/>
            </a:pPr>
            <a:r>
              <a:rPr lang="en-US" b="1" baseline="0" dirty="0"/>
              <a:t>Close the Master View </a:t>
            </a:r>
            <a:r>
              <a:rPr lang="en-US" b="0" baseline="0" dirty="0"/>
              <a:t>and return to your normal editing (design) view.</a:t>
            </a:r>
          </a:p>
          <a:p>
            <a:pPr marL="214313" lvl="0" indent="-214313">
              <a:buFont typeface="Arial" panose="020B0604020202020204" pitchFamily="34" charset="0"/>
              <a:buChar char="•"/>
            </a:pPr>
            <a:r>
              <a:rPr lang="en-US" b="1" baseline="0" dirty="0"/>
              <a:t>Insert a new slide using your custom-named new layout </a:t>
            </a:r>
            <a:r>
              <a:rPr lang="en-US" b="0" baseline="0" dirty="0"/>
              <a:t>or apply the new layout to an existing slide.</a:t>
            </a:r>
            <a:endParaRPr lang="en-US" dirty="0"/>
          </a:p>
        </p:txBody>
      </p:sp>
    </p:spTree>
    <p:custDataLst>
      <p:tags r:id="rId1"/>
    </p:custDataLst>
    <p:extLst>
      <p:ext uri="{BB962C8B-B14F-4D97-AF65-F5344CB8AC3E}">
        <p14:creationId xmlns:p14="http://schemas.microsoft.com/office/powerpoint/2010/main" val="1404151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3" name="Title Placeholder 6"/>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US" altLang="en-US" dirty="0"/>
          </a:p>
        </p:txBody>
      </p:sp>
      <p:sp>
        <p:nvSpPr>
          <p:cNvPr id="2054" name="Text Placeholder 7"/>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8" name="Slide Number Placeholder 4"/>
          <p:cNvSpPr>
            <a:spLocks noGrp="1"/>
          </p:cNvSpPr>
          <p:nvPr>
            <p:ph type="sldNum" sz="quarter" idx="4"/>
          </p:nvPr>
        </p:nvSpPr>
        <p:spPr>
          <a:xfrm>
            <a:off x="8177154" y="6263640"/>
            <a:ext cx="508673" cy="548640"/>
          </a:xfrm>
          <a:prstGeom prst="rect">
            <a:avLst/>
          </a:prstGeom>
        </p:spPr>
        <p:txBody>
          <a:bodyPr anchor="ctr"/>
          <a:lstStyle>
            <a:lvl1pPr algn="r">
              <a:defRPr sz="1000">
                <a:solidFill>
                  <a:srgbClr val="898989"/>
                </a:solidFill>
              </a:defRPr>
            </a:lvl1pPr>
          </a:lstStyle>
          <a:p>
            <a:fld id="{F3BF8891-5E06-46C2-89A4-6DB85D39BA3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4268" r:id="rId1"/>
    <p:sldLayoutId id="2147484259" r:id="rId2"/>
    <p:sldLayoutId id="2147484260" r:id="rId3"/>
    <p:sldLayoutId id="2147484262" r:id="rId4"/>
    <p:sldLayoutId id="2147484263" r:id="rId5"/>
    <p:sldLayoutId id="2147484264" r:id="rId6"/>
    <p:sldLayoutId id="2147484265" r:id="rId7"/>
    <p:sldLayoutId id="2147484266" r:id="rId8"/>
    <p:sldLayoutId id="2147484267" r:id="rId9"/>
    <p:sldLayoutId id="2147484271" r:id="rId10"/>
    <p:sldLayoutId id="2147484272" r:id="rId11"/>
  </p:sldLayoutIdLst>
  <p:hf hdr="0" dt="0"/>
  <p:txStyles>
    <p:titleStyle>
      <a:lvl1pPr algn="ctr" rtl="0" eaLnBrk="1" fontAlgn="base" hangingPunct="1">
        <a:spcBef>
          <a:spcPct val="0"/>
        </a:spcBef>
        <a:spcAft>
          <a:spcPct val="0"/>
        </a:spcAft>
        <a:defRPr sz="3600" kern="1200">
          <a:solidFill>
            <a:schemeClr val="tx1"/>
          </a:solidFill>
          <a:latin typeface="Verdana" pitchFamily="34" charset="0"/>
          <a:ea typeface="+mj-ea"/>
          <a:cs typeface="+mj-cs"/>
        </a:defRPr>
      </a:lvl1pPr>
      <a:lvl2pPr algn="ctr" rtl="0" eaLnBrk="1" fontAlgn="base" hangingPunct="1">
        <a:spcBef>
          <a:spcPct val="0"/>
        </a:spcBef>
        <a:spcAft>
          <a:spcPct val="0"/>
        </a:spcAft>
        <a:defRPr sz="3600">
          <a:solidFill>
            <a:schemeClr val="tx1"/>
          </a:solidFill>
          <a:latin typeface="Verdana" panose="020B0604030504040204" pitchFamily="34" charset="0"/>
        </a:defRPr>
      </a:lvl2pPr>
      <a:lvl3pPr algn="ctr" rtl="0" eaLnBrk="1" fontAlgn="base" hangingPunct="1">
        <a:spcBef>
          <a:spcPct val="0"/>
        </a:spcBef>
        <a:spcAft>
          <a:spcPct val="0"/>
        </a:spcAft>
        <a:defRPr sz="3600">
          <a:solidFill>
            <a:schemeClr val="tx1"/>
          </a:solidFill>
          <a:latin typeface="Verdana" panose="020B0604030504040204" pitchFamily="34" charset="0"/>
        </a:defRPr>
      </a:lvl3pPr>
      <a:lvl4pPr algn="ctr" rtl="0" eaLnBrk="1" fontAlgn="base" hangingPunct="1">
        <a:spcBef>
          <a:spcPct val="0"/>
        </a:spcBef>
        <a:spcAft>
          <a:spcPct val="0"/>
        </a:spcAft>
        <a:defRPr sz="3600">
          <a:solidFill>
            <a:schemeClr val="tx1"/>
          </a:solidFill>
          <a:latin typeface="Verdana" panose="020B0604030504040204" pitchFamily="34" charset="0"/>
        </a:defRPr>
      </a:lvl4pPr>
      <a:lvl5pPr algn="ctr" rtl="0" eaLnBrk="1" fontAlgn="base" hangingPunct="1">
        <a:spcBef>
          <a:spcPct val="0"/>
        </a:spcBef>
        <a:spcAft>
          <a:spcPct val="0"/>
        </a:spcAft>
        <a:defRPr sz="3600">
          <a:solidFill>
            <a:schemeClr val="tx1"/>
          </a:solidFill>
          <a:latin typeface="Verdana" panose="020B0604030504040204"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SzPct val="85000"/>
        <a:buFont typeface="Arial" panose="020B0604020202020204"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SzPct val="80000"/>
        <a:buFont typeface="Courier New" panose="02070309020205020404" pitchFamily="49" charset="0"/>
        <a:buChar char="o"/>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SzPct val="120000"/>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SzPct val="70000"/>
        <a:buFont typeface="Wingdings" panose="05000000000000000000" pitchFamily="2" charset="2"/>
        <a:buChar char="q"/>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hyperlink" Target="http://creativecommons.org/licenses/by-nc-sa/4.0/" TargetMode="Externa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8.xml"/><Relationship Id="rId1" Type="http://schemas.openxmlformats.org/officeDocument/2006/relationships/tags" Target="../tags/tag27.xml"/></Relationships>
</file>

<file path=ppt/slides/_rels/slide26.xml.rels><?xml version="1.0" encoding="UTF-8" standalone="yes"?>
<Relationships xmlns="http://schemas.openxmlformats.org/package/2006/relationships"><Relationship Id="rId8" Type="http://schemas.openxmlformats.org/officeDocument/2006/relationships/hyperlink" Target="http://www.nonprofithealthcare.org/reports/5_value.pdf" TargetMode="External"/><Relationship Id="rId3" Type="http://schemas.openxmlformats.org/officeDocument/2006/relationships/notesSlide" Target="../notesSlides/notesSlide26.xml"/><Relationship Id="rId7" Type="http://schemas.openxmlformats.org/officeDocument/2006/relationships/hyperlink" Target="http://www.atsdr.cdc.gov/" TargetMode="External"/><Relationship Id="rId2" Type="http://schemas.openxmlformats.org/officeDocument/2006/relationships/slideLayout" Target="../slideLayouts/slideLayout9.xml"/><Relationship Id="rId1" Type="http://schemas.openxmlformats.org/officeDocument/2006/relationships/tags" Target="../tags/tag28.xml"/><Relationship Id="rId6" Type="http://schemas.openxmlformats.org/officeDocument/2006/relationships/hyperlink" Target="http://www.ahrq.gov/" TargetMode="External"/><Relationship Id="rId11" Type="http://schemas.openxmlformats.org/officeDocument/2006/relationships/hyperlink" Target="http://www.corporatehealthcare.org/" TargetMode="External"/><Relationship Id="rId5" Type="http://schemas.openxmlformats.org/officeDocument/2006/relationships/hyperlink" Target="http://www.aoa.acl.gov/aging_statistics/index.aspx" TargetMode="External"/><Relationship Id="rId10" Type="http://schemas.openxmlformats.org/officeDocument/2006/relationships/hyperlink" Target="http://www.cms.gov/" TargetMode="External"/><Relationship Id="rId4" Type="http://schemas.openxmlformats.org/officeDocument/2006/relationships/hyperlink" Target="http://www.acf.hhs.gov/" TargetMode="External"/><Relationship Id="rId9" Type="http://schemas.openxmlformats.org/officeDocument/2006/relationships/hyperlink" Target="http://www.cdc.gov/" TargetMode="External"/></Relationships>
</file>

<file path=ppt/slides/_rels/slide27.xml.rels><?xml version="1.0" encoding="UTF-8" standalone="yes"?>
<Relationships xmlns="http://schemas.openxmlformats.org/package/2006/relationships"><Relationship Id="rId8" Type="http://schemas.openxmlformats.org/officeDocument/2006/relationships/hyperlink" Target="http://www.medicare.gov/" TargetMode="External"/><Relationship Id="rId3" Type="http://schemas.openxmlformats.org/officeDocument/2006/relationships/notesSlide" Target="../notesSlides/notesSlide27.xml"/><Relationship Id="rId7" Type="http://schemas.openxmlformats.org/officeDocument/2006/relationships/hyperlink" Target="https://www.ihs.gov/newsroom/factsheets/disparities/" TargetMode="External"/><Relationship Id="rId2" Type="http://schemas.openxmlformats.org/officeDocument/2006/relationships/slideLayout" Target="../slideLayouts/slideLayout9.xml"/><Relationship Id="rId1" Type="http://schemas.openxmlformats.org/officeDocument/2006/relationships/tags" Target="../tags/tag29.xml"/><Relationship Id="rId6" Type="http://schemas.openxmlformats.org/officeDocument/2006/relationships/hyperlink" Target="http://www.ihs.gov/" TargetMode="External"/><Relationship Id="rId11" Type="http://schemas.openxmlformats.org/officeDocument/2006/relationships/hyperlink" Target="http://www.nashp.org/" TargetMode="External"/><Relationship Id="rId5" Type="http://schemas.openxmlformats.org/officeDocument/2006/relationships/hyperlink" Target="http://www.hhs.gov/" TargetMode="External"/><Relationship Id="rId10" Type="http://schemas.openxmlformats.org/officeDocument/2006/relationships/hyperlink" Target="http://www.nlm.nih.gov/medlineplus/medicare.html" TargetMode="External"/><Relationship Id="rId4" Type="http://schemas.openxmlformats.org/officeDocument/2006/relationships/hyperlink" Target="http://www.hrsa.gov/index.html" TargetMode="External"/><Relationship Id="rId9" Type="http://schemas.openxmlformats.org/officeDocument/2006/relationships/hyperlink" Target="http://blogs.census.gov/2013/09/17/medicare-and-medicaid-age-and-income-2/" TargetMode="External"/></Relationships>
</file>

<file path=ppt/slides/_rels/slide28.xml.rels><?xml version="1.0" encoding="UTF-8" standalone="yes"?>
<Relationships xmlns="http://schemas.openxmlformats.org/package/2006/relationships"><Relationship Id="rId8" Type="http://schemas.openxmlformats.org/officeDocument/2006/relationships/hyperlink" Target="https://www.ruralhealthinfo.org/topics/critical-access-hospitals#faqs" TargetMode="External"/><Relationship Id="rId3" Type="http://schemas.openxmlformats.org/officeDocument/2006/relationships/notesSlide" Target="../notesSlides/notesSlide28.xml"/><Relationship Id="rId7" Type="http://schemas.openxmlformats.org/officeDocument/2006/relationships/hyperlink" Target="http://oig.hhs.gov/reports-and-publications/archives/workplan/2016/oig-work-plan-2016.pdf" TargetMode="External"/><Relationship Id="rId2" Type="http://schemas.openxmlformats.org/officeDocument/2006/relationships/slideLayout" Target="../slideLayouts/slideLayout9.xml"/><Relationship Id="rId1" Type="http://schemas.openxmlformats.org/officeDocument/2006/relationships/tags" Target="../tags/tag30.xml"/><Relationship Id="rId6" Type="http://schemas.openxmlformats.org/officeDocument/2006/relationships/hyperlink" Target="http://oig.hhs.gov/" TargetMode="External"/><Relationship Id="rId11" Type="http://schemas.openxmlformats.org/officeDocument/2006/relationships/hyperlink" Target="http://www.hhs.gov/about/orgchart/" TargetMode="External"/><Relationship Id="rId5" Type="http://schemas.openxmlformats.org/officeDocument/2006/relationships/hyperlink" Target="http://www.nih.gov/" TargetMode="External"/><Relationship Id="rId10" Type="http://schemas.openxmlformats.org/officeDocument/2006/relationships/hyperlink" Target="http://www.fda.gov/" TargetMode="External"/><Relationship Id="rId4" Type="http://schemas.openxmlformats.org/officeDocument/2006/relationships/hyperlink" Target="http://www.nachc.org/" TargetMode="External"/><Relationship Id="rId9" Type="http://schemas.openxmlformats.org/officeDocument/2006/relationships/hyperlink" Target="http://www.samhsa.gov/" TargetMode="Externa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0.xml"/><Relationship Id="rId1" Type="http://schemas.openxmlformats.org/officeDocument/2006/relationships/tags" Target="../tags/tag31.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xml"/><Relationship Id="rId1" Type="http://schemas.openxmlformats.org/officeDocument/2006/relationships/tags" Target="../tags/tag32.xml"/><Relationship Id="rId4" Type="http://schemas.openxmlformats.org/officeDocument/2006/relationships/hyperlink" Target="http://creativecommons.org/licenses/by-nc-sa/4.0/" TargetMode="Externa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tags" Target="../tags/tag35.xml"/><Relationship Id="rId4" Type="http://schemas.openxmlformats.org/officeDocument/2006/relationships/image" Target="../media/image3.jp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tags" Target="../tags/tag37.xml"/><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41.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43.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7.xml"/><Relationship Id="rId1" Type="http://schemas.openxmlformats.org/officeDocument/2006/relationships/tags" Target="../tags/tag45.xml"/><Relationship Id="rId5" Type="http://schemas.openxmlformats.org/officeDocument/2006/relationships/hyperlink" Target="http://www.va.gov/directory/guide/division.asp?dnum=1" TargetMode="External"/><Relationship Id="rId4" Type="http://schemas.openxmlformats.org/officeDocument/2006/relationships/image" Target="../media/image5.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tags" Target="../tags/tag46.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tags" Target="../tags/tag47.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7.xml"/><Relationship Id="rId1" Type="http://schemas.openxmlformats.org/officeDocument/2006/relationships/tags" Target="../tags/tag48.xml"/><Relationship Id="rId4" Type="http://schemas.openxmlformats.org/officeDocument/2006/relationships/image" Target="../media/image6.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tags" Target="../tags/tag49.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tags" Target="../tags/tag50.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tags" Target="../tags/tag51.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8.xml"/><Relationship Id="rId1" Type="http://schemas.openxmlformats.org/officeDocument/2006/relationships/tags" Target="../tags/tag52.xml"/></Relationships>
</file>

<file path=ppt/slides/_rels/slide51.xml.rels><?xml version="1.0" encoding="UTF-8" standalone="yes"?>
<Relationships xmlns="http://schemas.openxmlformats.org/package/2006/relationships"><Relationship Id="rId8" Type="http://schemas.openxmlformats.org/officeDocument/2006/relationships/hyperlink" Target="http://www.benefits.va.gov/gibill/" TargetMode="External"/><Relationship Id="rId3" Type="http://schemas.openxmlformats.org/officeDocument/2006/relationships/notesSlide" Target="../notesSlides/notesSlide51.xml"/><Relationship Id="rId7" Type="http://schemas.openxmlformats.org/officeDocument/2006/relationships/hyperlink" Target="http://www.va.gov/" TargetMode="External"/><Relationship Id="rId2" Type="http://schemas.openxmlformats.org/officeDocument/2006/relationships/slideLayout" Target="../slideLayouts/slideLayout9.xml"/><Relationship Id="rId1" Type="http://schemas.openxmlformats.org/officeDocument/2006/relationships/tags" Target="../tags/tag53.xml"/><Relationship Id="rId6" Type="http://schemas.openxmlformats.org/officeDocument/2006/relationships/hyperlink" Target="http://www.cbrne.army.mil/" TargetMode="External"/><Relationship Id="rId5" Type="http://schemas.openxmlformats.org/officeDocument/2006/relationships/hyperlink" Target="http://www.tricare.mil/" TargetMode="External"/><Relationship Id="rId4" Type="http://schemas.openxmlformats.org/officeDocument/2006/relationships/hyperlink" Target="http://www.health.mil/" TargetMode="External"/><Relationship Id="rId9" Type="http://schemas.openxmlformats.org/officeDocument/2006/relationships/hyperlink" Target="http://www.va.gov/op3/docs/strategicplanning/va2014-2020strategicplan.pdf" TargetMode="Externa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7" Type="http://schemas.openxmlformats.org/officeDocument/2006/relationships/hyperlink" Target="http://www.va.gov/ofcadmin/docs/vaorgchart.pdf" TargetMode="External"/><Relationship Id="rId2" Type="http://schemas.openxmlformats.org/officeDocument/2006/relationships/slideLayout" Target="../slideLayouts/slideLayout9.xml"/><Relationship Id="rId1" Type="http://schemas.openxmlformats.org/officeDocument/2006/relationships/tags" Target="../tags/tag54.xml"/><Relationship Id="rId6" Type="http://schemas.openxmlformats.org/officeDocument/2006/relationships/hyperlink" Target="http://www2.va.gov/directory/guide/division.asp?dnum=1" TargetMode="External"/><Relationship Id="rId5" Type="http://schemas.openxmlformats.org/officeDocument/2006/relationships/hyperlink" Target="http://www.wrnmmc.capmed.mil/About%20Us/SitePages/Home.aspx" TargetMode="External"/><Relationship Id="rId4" Type="http://schemas.openxmlformats.org/officeDocument/2006/relationships/hyperlink" Target="http://www.va.gov/healthbenefits/access/home_health_care.asp" TargetMode="Externa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10.xml"/><Relationship Id="rId1" Type="http://schemas.openxmlformats.org/officeDocument/2006/relationships/tags" Target="../tags/tag55.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1.xml"/><Relationship Id="rId1" Type="http://schemas.openxmlformats.org/officeDocument/2006/relationships/tags" Target="../tags/tag56.xml"/><Relationship Id="rId4" Type="http://schemas.openxmlformats.org/officeDocument/2006/relationships/hyperlink" Target="http://creativecommons.org/licenses/by-nc-sa/4.0/" TargetMode="Externa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tags" Target="../tags/tag57.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tags" Target="../tags/tag58.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tags" Target="../tags/tag59.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2.xml"/><Relationship Id="rId1" Type="http://schemas.openxmlformats.org/officeDocument/2006/relationships/tags" Target="../tags/tag60.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2.xml"/><Relationship Id="rId1" Type="http://schemas.openxmlformats.org/officeDocument/2006/relationships/tags" Target="../tags/tag61.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2.xml"/><Relationship Id="rId1" Type="http://schemas.openxmlformats.org/officeDocument/2006/relationships/tags" Target="../tags/tag62.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xml"/><Relationship Id="rId1" Type="http://schemas.openxmlformats.org/officeDocument/2006/relationships/tags" Target="../tags/tag63.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2.xml"/><Relationship Id="rId1" Type="http://schemas.openxmlformats.org/officeDocument/2006/relationships/tags" Target="../tags/tag64.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xml"/><Relationship Id="rId1" Type="http://schemas.openxmlformats.org/officeDocument/2006/relationships/tags" Target="../tags/tag65.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2.xml"/><Relationship Id="rId1" Type="http://schemas.openxmlformats.org/officeDocument/2006/relationships/tags" Target="../tags/tag66.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2.xml"/><Relationship Id="rId1" Type="http://schemas.openxmlformats.org/officeDocument/2006/relationships/tags" Target="../tags/tag67.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2.xml"/><Relationship Id="rId1" Type="http://schemas.openxmlformats.org/officeDocument/2006/relationships/tags" Target="../tags/tag68.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2.xml"/><Relationship Id="rId1" Type="http://schemas.openxmlformats.org/officeDocument/2006/relationships/tags" Target="../tags/tag69.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2.xml"/><Relationship Id="rId1" Type="http://schemas.openxmlformats.org/officeDocument/2006/relationships/tags" Target="../tags/tag70.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2.xml"/><Relationship Id="rId1" Type="http://schemas.openxmlformats.org/officeDocument/2006/relationships/tags" Target="../tags/tag71.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2.xml"/><Relationship Id="rId1" Type="http://schemas.openxmlformats.org/officeDocument/2006/relationships/tags" Target="../tags/tag72.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2.xml"/><Relationship Id="rId1" Type="http://schemas.openxmlformats.org/officeDocument/2006/relationships/tags" Target="../tags/tag73.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3.xml"/><Relationship Id="rId1" Type="http://schemas.openxmlformats.org/officeDocument/2006/relationships/tags" Target="../tags/tag74.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3.xml"/><Relationship Id="rId1" Type="http://schemas.openxmlformats.org/officeDocument/2006/relationships/tags" Target="../tags/tag75.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2.xml"/><Relationship Id="rId1" Type="http://schemas.openxmlformats.org/officeDocument/2006/relationships/tags" Target="../tags/tag76.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2.xml"/><Relationship Id="rId1" Type="http://schemas.openxmlformats.org/officeDocument/2006/relationships/tags" Target="../tags/tag77.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2.xml"/><Relationship Id="rId1" Type="http://schemas.openxmlformats.org/officeDocument/2006/relationships/tags" Target="../tags/tag78.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2.xml"/><Relationship Id="rId1" Type="http://schemas.openxmlformats.org/officeDocument/2006/relationships/tags" Target="../tags/tag79.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8.xml"/><Relationship Id="rId2" Type="http://schemas.openxmlformats.org/officeDocument/2006/relationships/slideLayout" Target="../slideLayouts/slideLayout8.xml"/><Relationship Id="rId1" Type="http://schemas.openxmlformats.org/officeDocument/2006/relationships/tags" Target="../tags/tag80.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8.xml"/><Relationship Id="rId1" Type="http://schemas.openxmlformats.org/officeDocument/2006/relationships/tags" Target="../tags/tag81.xml"/></Relationships>
</file>

<file path=ppt/slides/_rels/slide80.xml.rels><?xml version="1.0" encoding="UTF-8" standalone="yes"?>
<Relationships xmlns="http://schemas.openxmlformats.org/package/2006/relationships"><Relationship Id="rId8" Type="http://schemas.openxmlformats.org/officeDocument/2006/relationships/hyperlink" Target="http://smallbusiness.chron.com/organizational-structure-hospitals-3811.html" TargetMode="External"/><Relationship Id="rId3" Type="http://schemas.openxmlformats.org/officeDocument/2006/relationships/notesSlide" Target="../notesSlides/notesSlide80.xml"/><Relationship Id="rId7" Type="http://schemas.openxmlformats.org/officeDocument/2006/relationships/hyperlink" Target="https://www.cms.gov/Medicare/Provider-Enrollment-and-Certification/CertificationandComplianc/CommunityHealthCenters.html" TargetMode="External"/><Relationship Id="rId2" Type="http://schemas.openxmlformats.org/officeDocument/2006/relationships/slideLayout" Target="../slideLayouts/slideLayout9.xml"/><Relationship Id="rId1" Type="http://schemas.openxmlformats.org/officeDocument/2006/relationships/tags" Target="../tags/tag82.xml"/><Relationship Id="rId6" Type="http://schemas.openxmlformats.org/officeDocument/2006/relationships/hyperlink" Target="https://news.aamc.org/for-the-media/article/teaching-hospitals/" TargetMode="External"/><Relationship Id="rId5" Type="http://schemas.openxmlformats.org/officeDocument/2006/relationships/hyperlink" Target="http://www.aha.org/" TargetMode="External"/><Relationship Id="rId10" Type="http://schemas.openxmlformats.org/officeDocument/2006/relationships/hyperlink" Target="http://www.hrsa.gov/healthit/toolbox/RuralHealthITtoolbox/Introduction/critical.html" TargetMode="External"/><Relationship Id="rId4" Type="http://schemas.openxmlformats.org/officeDocument/2006/relationships/hyperlink" Target="https://www.acep.org/" TargetMode="External"/><Relationship Id="rId9" Type="http://schemas.openxmlformats.org/officeDocument/2006/relationships/hyperlink" Target="http://www.ghs.org/" TargetMode="External"/></Relationships>
</file>

<file path=ppt/slides/_rels/slide81.xml.rels><?xml version="1.0" encoding="UTF-8" standalone="yes"?>
<Relationships xmlns="http://schemas.openxmlformats.org/package/2006/relationships"><Relationship Id="rId8" Type="http://schemas.openxmlformats.org/officeDocument/2006/relationships/hyperlink" Target="http://www.nachc.org/" TargetMode="External"/><Relationship Id="rId3" Type="http://schemas.openxmlformats.org/officeDocument/2006/relationships/notesSlide" Target="../notesSlides/notesSlide81.xml"/><Relationship Id="rId7" Type="http://schemas.openxmlformats.org/officeDocument/2006/relationships/hyperlink" Target="http://www.nlm.nih.gov/medlineplus/emergencymedicalservices.html" TargetMode="External"/><Relationship Id="rId2" Type="http://schemas.openxmlformats.org/officeDocument/2006/relationships/slideLayout" Target="../slideLayouts/slideLayout9.xml"/><Relationship Id="rId1" Type="http://schemas.openxmlformats.org/officeDocument/2006/relationships/tags" Target="../tags/tag83.xml"/><Relationship Id="rId6" Type="http://schemas.openxmlformats.org/officeDocument/2006/relationships/hyperlink" Target="http://www.ncsl.org/research/health/managed-care-and-the-states.aspx" TargetMode="External"/><Relationship Id="rId5" Type="http://schemas.openxmlformats.org/officeDocument/2006/relationships/hyperlink" Target="http://www.mshealthcareers.com/" TargetMode="External"/><Relationship Id="rId4" Type="http://schemas.openxmlformats.org/officeDocument/2006/relationships/hyperlink" Target="https://www.healthcare.gov/choose-a-plan/plan-types/" TargetMode="External"/><Relationship Id="rId9" Type="http://schemas.openxmlformats.org/officeDocument/2006/relationships/hyperlink" Target="http://www.patientadvocate.org/requests/publications/Managed-Care.pdf" TargetMode="Externa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82.xml"/><Relationship Id="rId2" Type="http://schemas.openxmlformats.org/officeDocument/2006/relationships/slideLayout" Target="../slideLayouts/slideLayout10.xml"/><Relationship Id="rId1" Type="http://schemas.openxmlformats.org/officeDocument/2006/relationships/tags" Target="../tags/tag84.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83.xml"/><Relationship Id="rId2" Type="http://schemas.openxmlformats.org/officeDocument/2006/relationships/slideLayout" Target="../slideLayouts/slideLayout1.xml"/><Relationship Id="rId1" Type="http://schemas.openxmlformats.org/officeDocument/2006/relationships/tags" Target="../tags/tag85.xml"/><Relationship Id="rId4" Type="http://schemas.openxmlformats.org/officeDocument/2006/relationships/hyperlink" Target="http://creativecommons.org/licenses/by-nc-sa/4.0/" TargetMode="External"/></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84.xml"/><Relationship Id="rId2" Type="http://schemas.openxmlformats.org/officeDocument/2006/relationships/slideLayout" Target="../slideLayouts/slideLayout2.xml"/><Relationship Id="rId1" Type="http://schemas.openxmlformats.org/officeDocument/2006/relationships/tags" Target="../tags/tag86.xml"/></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85.xml"/><Relationship Id="rId2" Type="http://schemas.openxmlformats.org/officeDocument/2006/relationships/slideLayout" Target="../slideLayouts/slideLayout2.xml"/><Relationship Id="rId1" Type="http://schemas.openxmlformats.org/officeDocument/2006/relationships/tags" Target="../tags/tag87.xml"/></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86.xml"/><Relationship Id="rId2" Type="http://schemas.openxmlformats.org/officeDocument/2006/relationships/slideLayout" Target="../slideLayouts/slideLayout2.xml"/><Relationship Id="rId1" Type="http://schemas.openxmlformats.org/officeDocument/2006/relationships/tags" Target="../tags/tag88.xml"/></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87.xml"/><Relationship Id="rId2" Type="http://schemas.openxmlformats.org/officeDocument/2006/relationships/slideLayout" Target="../slideLayouts/slideLayout7.xml"/><Relationship Id="rId1" Type="http://schemas.openxmlformats.org/officeDocument/2006/relationships/tags" Target="../tags/tag89.xml"/><Relationship Id="rId5" Type="http://schemas.openxmlformats.org/officeDocument/2006/relationships/hyperlink" Target="http://www.aoa.acl.gov/aging_statistics/future_growth/DOCS/p25-1138.pdf" TargetMode="External"/><Relationship Id="rId4" Type="http://schemas.openxmlformats.org/officeDocument/2006/relationships/image" Target="../media/image7.png"/></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88.xml"/><Relationship Id="rId2" Type="http://schemas.openxmlformats.org/officeDocument/2006/relationships/slideLayout" Target="../slideLayouts/slideLayout7.xml"/><Relationship Id="rId1" Type="http://schemas.openxmlformats.org/officeDocument/2006/relationships/tags" Target="../tags/tag90.xml"/><Relationship Id="rId5" Type="http://schemas.openxmlformats.org/officeDocument/2006/relationships/hyperlink" Target="http://www.aoa.acl.gov/aging_statistics/profile/2014/16.aspx" TargetMode="External"/><Relationship Id="rId4" Type="http://schemas.openxmlformats.org/officeDocument/2006/relationships/image" Target="../media/image8.png"/></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89.xml"/><Relationship Id="rId2" Type="http://schemas.openxmlformats.org/officeDocument/2006/relationships/slideLayout" Target="../slideLayouts/slideLayout2.xml"/><Relationship Id="rId1" Type="http://schemas.openxmlformats.org/officeDocument/2006/relationships/tags" Target="../tags/tag91.xm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90.xml"/><Relationship Id="rId2" Type="http://schemas.openxmlformats.org/officeDocument/2006/relationships/slideLayout" Target="../slideLayouts/slideLayout2.xml"/><Relationship Id="rId1" Type="http://schemas.openxmlformats.org/officeDocument/2006/relationships/tags" Target="../tags/tag92.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91.xml"/><Relationship Id="rId2" Type="http://schemas.openxmlformats.org/officeDocument/2006/relationships/slideLayout" Target="../slideLayouts/slideLayout2.xml"/><Relationship Id="rId1" Type="http://schemas.openxmlformats.org/officeDocument/2006/relationships/tags" Target="../tags/tag93.xml"/></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92.xml"/><Relationship Id="rId2" Type="http://schemas.openxmlformats.org/officeDocument/2006/relationships/slideLayout" Target="../slideLayouts/slideLayout2.xml"/><Relationship Id="rId1" Type="http://schemas.openxmlformats.org/officeDocument/2006/relationships/tags" Target="../tags/tag94.xml"/></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93.xml"/><Relationship Id="rId2" Type="http://schemas.openxmlformats.org/officeDocument/2006/relationships/slideLayout" Target="../slideLayouts/slideLayout2.xml"/><Relationship Id="rId1" Type="http://schemas.openxmlformats.org/officeDocument/2006/relationships/tags" Target="../tags/tag95.xml"/></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94.xml"/><Relationship Id="rId2" Type="http://schemas.openxmlformats.org/officeDocument/2006/relationships/slideLayout" Target="../slideLayouts/slideLayout2.xml"/><Relationship Id="rId1" Type="http://schemas.openxmlformats.org/officeDocument/2006/relationships/tags" Target="../tags/tag96.xml"/></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95.xml"/><Relationship Id="rId2" Type="http://schemas.openxmlformats.org/officeDocument/2006/relationships/slideLayout" Target="../slideLayouts/slideLayout2.xml"/><Relationship Id="rId1" Type="http://schemas.openxmlformats.org/officeDocument/2006/relationships/tags" Target="../tags/tag97.xml"/></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96.xml"/><Relationship Id="rId2" Type="http://schemas.openxmlformats.org/officeDocument/2006/relationships/slideLayout" Target="../slideLayouts/slideLayout2.xml"/><Relationship Id="rId1" Type="http://schemas.openxmlformats.org/officeDocument/2006/relationships/tags" Target="../tags/tag98.xml"/></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97.xml"/><Relationship Id="rId2" Type="http://schemas.openxmlformats.org/officeDocument/2006/relationships/slideLayout" Target="../slideLayouts/slideLayout2.xml"/><Relationship Id="rId1" Type="http://schemas.openxmlformats.org/officeDocument/2006/relationships/tags" Target="../tags/tag99.xml"/></Relationships>
</file>

<file path=ppt/slides/_rels/slide98.xml.rels><?xml version="1.0" encoding="UTF-8" standalone="yes"?>
<Relationships xmlns="http://schemas.openxmlformats.org/package/2006/relationships"><Relationship Id="rId3" Type="http://schemas.openxmlformats.org/officeDocument/2006/relationships/notesSlide" Target="../notesSlides/notesSlide98.xml"/><Relationship Id="rId2" Type="http://schemas.openxmlformats.org/officeDocument/2006/relationships/slideLayout" Target="../slideLayouts/slideLayout2.xml"/><Relationship Id="rId1" Type="http://schemas.openxmlformats.org/officeDocument/2006/relationships/tags" Target="../tags/tag100.xml"/></Relationships>
</file>

<file path=ppt/slides/_rels/slide99.xml.rels><?xml version="1.0" encoding="UTF-8" standalone="yes"?>
<Relationships xmlns="http://schemas.openxmlformats.org/package/2006/relationships"><Relationship Id="rId3" Type="http://schemas.openxmlformats.org/officeDocument/2006/relationships/notesSlide" Target="../notesSlides/notesSlide99.xml"/><Relationship Id="rId2" Type="http://schemas.openxmlformats.org/officeDocument/2006/relationships/slideLayout" Target="../slideLayouts/slideLayout2.xml"/><Relationship Id="rId1" Type="http://schemas.openxmlformats.org/officeDocument/2006/relationships/tags" Target="../tags/tag101.xml"/></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100.xml"/><Relationship Id="rId2" Type="http://schemas.openxmlformats.org/officeDocument/2006/relationships/slideLayout" Target="../slideLayouts/slideLayout2.xml"/><Relationship Id="rId1" Type="http://schemas.openxmlformats.org/officeDocument/2006/relationships/tags" Target="../tags/tag102.xml"/></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101.xml"/><Relationship Id="rId2" Type="http://schemas.openxmlformats.org/officeDocument/2006/relationships/slideLayout" Target="../slideLayouts/slideLayout2.xml"/><Relationship Id="rId1" Type="http://schemas.openxmlformats.org/officeDocument/2006/relationships/tags" Target="../tags/tag103.xml"/></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102.xml"/><Relationship Id="rId2" Type="http://schemas.openxmlformats.org/officeDocument/2006/relationships/slideLayout" Target="../slideLayouts/slideLayout2.xml"/><Relationship Id="rId1" Type="http://schemas.openxmlformats.org/officeDocument/2006/relationships/tags" Target="../tags/tag104.xml"/></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103.xml"/><Relationship Id="rId2" Type="http://schemas.openxmlformats.org/officeDocument/2006/relationships/slideLayout" Target="../slideLayouts/slideLayout2.xml"/><Relationship Id="rId1" Type="http://schemas.openxmlformats.org/officeDocument/2006/relationships/tags" Target="../tags/tag105.xml"/></Relationships>
</file>

<file path=ppt/slides/_rels/slide104.xml.rels><?xml version="1.0" encoding="UTF-8" standalone="yes"?>
<Relationships xmlns="http://schemas.openxmlformats.org/package/2006/relationships"><Relationship Id="rId3" Type="http://schemas.openxmlformats.org/officeDocument/2006/relationships/notesSlide" Target="../notesSlides/notesSlide104.xml"/><Relationship Id="rId2" Type="http://schemas.openxmlformats.org/officeDocument/2006/relationships/slideLayout" Target="../slideLayouts/slideLayout2.xml"/><Relationship Id="rId1" Type="http://schemas.openxmlformats.org/officeDocument/2006/relationships/tags" Target="../tags/tag106.xml"/></Relationships>
</file>

<file path=ppt/slides/_rels/slide105.xml.rels><?xml version="1.0" encoding="UTF-8" standalone="yes"?>
<Relationships xmlns="http://schemas.openxmlformats.org/package/2006/relationships"><Relationship Id="rId3" Type="http://schemas.openxmlformats.org/officeDocument/2006/relationships/notesSlide" Target="../notesSlides/notesSlide105.xml"/><Relationship Id="rId2" Type="http://schemas.openxmlformats.org/officeDocument/2006/relationships/slideLayout" Target="../slideLayouts/slideLayout2.xml"/><Relationship Id="rId1" Type="http://schemas.openxmlformats.org/officeDocument/2006/relationships/tags" Target="../tags/tag107.xml"/></Relationships>
</file>

<file path=ppt/slides/_rels/slide106.xml.rels><?xml version="1.0" encoding="UTF-8" standalone="yes"?>
<Relationships xmlns="http://schemas.openxmlformats.org/package/2006/relationships"><Relationship Id="rId3" Type="http://schemas.openxmlformats.org/officeDocument/2006/relationships/notesSlide" Target="../notesSlides/notesSlide106.xml"/><Relationship Id="rId2" Type="http://schemas.openxmlformats.org/officeDocument/2006/relationships/slideLayout" Target="../slideLayouts/slideLayout2.xml"/><Relationship Id="rId1" Type="http://schemas.openxmlformats.org/officeDocument/2006/relationships/tags" Target="../tags/tag108.xml"/></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107.xml"/><Relationship Id="rId2" Type="http://schemas.openxmlformats.org/officeDocument/2006/relationships/slideLayout" Target="../slideLayouts/slideLayout2.xml"/><Relationship Id="rId1" Type="http://schemas.openxmlformats.org/officeDocument/2006/relationships/tags" Target="../tags/tag109.xml"/></Relationships>
</file>

<file path=ppt/slides/_rels/slide108.xml.rels><?xml version="1.0" encoding="UTF-8" standalone="yes"?>
<Relationships xmlns="http://schemas.openxmlformats.org/package/2006/relationships"><Relationship Id="rId3" Type="http://schemas.openxmlformats.org/officeDocument/2006/relationships/notesSlide" Target="../notesSlides/notesSlide108.xml"/><Relationship Id="rId2" Type="http://schemas.openxmlformats.org/officeDocument/2006/relationships/slideLayout" Target="../slideLayouts/slideLayout2.xml"/><Relationship Id="rId1" Type="http://schemas.openxmlformats.org/officeDocument/2006/relationships/tags" Target="../tags/tag110.xml"/></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109.xml"/><Relationship Id="rId2" Type="http://schemas.openxmlformats.org/officeDocument/2006/relationships/slideLayout" Target="../slideLayouts/slideLayout2.xml"/><Relationship Id="rId1" Type="http://schemas.openxmlformats.org/officeDocument/2006/relationships/tags" Target="../tags/tag111.xml"/></Relationships>
</file>

<file path=ppt/slides/_rels/slide110.xml.rels><?xml version="1.0" encoding="UTF-8" standalone="yes"?>
<Relationships xmlns="http://schemas.openxmlformats.org/package/2006/relationships"><Relationship Id="rId3" Type="http://schemas.openxmlformats.org/officeDocument/2006/relationships/notesSlide" Target="../notesSlides/notesSlide110.xml"/><Relationship Id="rId2" Type="http://schemas.openxmlformats.org/officeDocument/2006/relationships/slideLayout" Target="../slideLayouts/slideLayout2.xml"/><Relationship Id="rId1" Type="http://schemas.openxmlformats.org/officeDocument/2006/relationships/tags" Target="../tags/tag112.xml"/></Relationships>
</file>

<file path=ppt/slides/_rels/slide111.xml.rels><?xml version="1.0" encoding="UTF-8" standalone="yes"?>
<Relationships xmlns="http://schemas.openxmlformats.org/package/2006/relationships"><Relationship Id="rId3" Type="http://schemas.openxmlformats.org/officeDocument/2006/relationships/notesSlide" Target="../notesSlides/notesSlide111.xml"/><Relationship Id="rId2" Type="http://schemas.openxmlformats.org/officeDocument/2006/relationships/slideLayout" Target="../slideLayouts/slideLayout8.xml"/><Relationship Id="rId1" Type="http://schemas.openxmlformats.org/officeDocument/2006/relationships/tags" Target="../tags/tag113.xml"/></Relationships>
</file>

<file path=ppt/slides/_rels/slide112.xml.rels><?xml version="1.0" encoding="UTF-8" standalone="yes"?>
<Relationships xmlns="http://schemas.openxmlformats.org/package/2006/relationships"><Relationship Id="rId3" Type="http://schemas.openxmlformats.org/officeDocument/2006/relationships/notesSlide" Target="../notesSlides/notesSlide112.xml"/><Relationship Id="rId2" Type="http://schemas.openxmlformats.org/officeDocument/2006/relationships/slideLayout" Target="../slideLayouts/slideLayout8.xml"/><Relationship Id="rId1" Type="http://schemas.openxmlformats.org/officeDocument/2006/relationships/tags" Target="../tags/tag114.xml"/></Relationships>
</file>

<file path=ppt/slides/_rels/slide113.xml.rels><?xml version="1.0" encoding="UTF-8" standalone="yes"?>
<Relationships xmlns="http://schemas.openxmlformats.org/package/2006/relationships"><Relationship Id="rId8" Type="http://schemas.openxmlformats.org/officeDocument/2006/relationships/hyperlink" Target="http://www.merckmanuals.com/home/fundamentals/death-and-dying/legal-and-ethical-concerns-at-the-end-of-life" TargetMode="External"/><Relationship Id="rId3" Type="http://schemas.openxmlformats.org/officeDocument/2006/relationships/notesSlide" Target="../notesSlides/notesSlide113.xml"/><Relationship Id="rId7" Type="http://schemas.openxmlformats.org/officeDocument/2006/relationships/hyperlink" Target="https://www.cms.gov/" TargetMode="External"/><Relationship Id="rId2" Type="http://schemas.openxmlformats.org/officeDocument/2006/relationships/slideLayout" Target="../slideLayouts/slideLayout9.xml"/><Relationship Id="rId1" Type="http://schemas.openxmlformats.org/officeDocument/2006/relationships/tags" Target="../tags/tag115.xml"/><Relationship Id="rId6" Type="http://schemas.openxmlformats.org/officeDocument/2006/relationships/hyperlink" Target="http://www.aha.org/aha_app/issues/Medicare/Long-Term-Care-Hospitals/index.jsp" TargetMode="External"/><Relationship Id="rId5" Type="http://schemas.openxmlformats.org/officeDocument/2006/relationships/hyperlink" Target="https://careconversations.org/types-care" TargetMode="External"/><Relationship Id="rId4" Type="http://schemas.openxmlformats.org/officeDocument/2006/relationships/hyperlink" Target="http://www.aoa.acl.gov/aging_statistics/future_growth/DOCS/p25-1138.pdf" TargetMode="External"/><Relationship Id="rId9" Type="http://schemas.openxmlformats.org/officeDocument/2006/relationships/hyperlink" Target="http://www.carf.org/About/WhoWeAre" TargetMode="External"/></Relationships>
</file>

<file path=ppt/slides/_rels/slide114.xml.rels><?xml version="1.0" encoding="UTF-8" standalone="yes"?>
<Relationships xmlns="http://schemas.openxmlformats.org/package/2006/relationships"><Relationship Id="rId8" Type="http://schemas.openxmlformats.org/officeDocument/2006/relationships/hyperlink" Target="http://www.sbh4all.org/school-health-care/aboutsbhcs/" TargetMode="External"/><Relationship Id="rId3" Type="http://schemas.openxmlformats.org/officeDocument/2006/relationships/notesSlide" Target="../notesSlides/notesSlide114.xml"/><Relationship Id="rId7" Type="http://schemas.openxmlformats.org/officeDocument/2006/relationships/hyperlink" Target="http://www.nahc.org/consumer-information/home-care-hospice-basics" TargetMode="External"/><Relationship Id="rId2" Type="http://schemas.openxmlformats.org/officeDocument/2006/relationships/slideLayout" Target="../slideLayouts/slideLayout9.xml"/><Relationship Id="rId1" Type="http://schemas.openxmlformats.org/officeDocument/2006/relationships/tags" Target="../tags/tag116.xml"/><Relationship Id="rId6" Type="http://schemas.openxmlformats.org/officeDocument/2006/relationships/hyperlink" Target="http://nihseniorhealth.gov/longtermcare/whatislongtermcare/01.html" TargetMode="External"/><Relationship Id="rId5" Type="http://schemas.openxmlformats.org/officeDocument/2006/relationships/hyperlink" Target="https://www.medicare.gov/coverage/long-term-care.html" TargetMode="External"/><Relationship Id="rId4" Type="http://schemas.openxmlformats.org/officeDocument/2006/relationships/hyperlink" Target="https://www.caregiver.org/residential-care-options" TargetMode="External"/><Relationship Id="rId9" Type="http://schemas.openxmlformats.org/officeDocument/2006/relationships/hyperlink" Target="http://www.jointcommission.org/" TargetMode="External"/></Relationships>
</file>

<file path=ppt/slides/_rels/slide115.xml.rels><?xml version="1.0" encoding="UTF-8" standalone="yes"?>
<Relationships xmlns="http://schemas.openxmlformats.org/package/2006/relationships"><Relationship Id="rId3" Type="http://schemas.openxmlformats.org/officeDocument/2006/relationships/notesSlide" Target="../notesSlides/notesSlide115.xml"/><Relationship Id="rId2" Type="http://schemas.openxmlformats.org/officeDocument/2006/relationships/slideLayout" Target="../slideLayouts/slideLayout9.xml"/><Relationship Id="rId1" Type="http://schemas.openxmlformats.org/officeDocument/2006/relationships/tags" Target="../tags/tag117.xml"/><Relationship Id="rId6" Type="http://schemas.openxmlformats.org/officeDocument/2006/relationships/hyperlink" Target="http://aspe.hhs.gov/daltcp/reports/meacmpes.htm" TargetMode="External"/><Relationship Id="rId5" Type="http://schemas.openxmlformats.org/officeDocument/2006/relationships/hyperlink" Target="https://www.nia.nih.gov/health/featured/legal-financial-planning" TargetMode="External"/><Relationship Id="rId4" Type="http://schemas.openxmlformats.org/officeDocument/2006/relationships/hyperlink" Target="http://www.aoa.acl.gov/aging_statistics/future_growth/DOCS/p25-1138.pdf" TargetMode="External"/></Relationships>
</file>

<file path=ppt/slides/_rels/slide116.xml.rels><?xml version="1.0" encoding="UTF-8" standalone="yes"?>
<Relationships xmlns="http://schemas.openxmlformats.org/package/2006/relationships"><Relationship Id="rId3" Type="http://schemas.openxmlformats.org/officeDocument/2006/relationships/notesSlide" Target="../notesSlides/notesSlide116.xml"/><Relationship Id="rId2" Type="http://schemas.openxmlformats.org/officeDocument/2006/relationships/slideLayout" Target="../slideLayouts/slideLayout9.xml"/><Relationship Id="rId1" Type="http://schemas.openxmlformats.org/officeDocument/2006/relationships/tags" Target="../tags/tag118.xml"/><Relationship Id="rId5" Type="http://schemas.openxmlformats.org/officeDocument/2006/relationships/hyperlink" Target="http://www.aoa.acl.gov/aging_statistics/profile/2014/16.aspx" TargetMode="External"/><Relationship Id="rId4" Type="http://schemas.openxmlformats.org/officeDocument/2006/relationships/hyperlink" Target="http://www.aoa.acl.gov/aging_statistics/future_growth/DOCS/p25-1138.pdf" TargetMode="External"/></Relationships>
</file>

<file path=ppt/slides/_rels/slide117.xml.rels><?xml version="1.0" encoding="UTF-8" standalone="yes"?>
<Relationships xmlns="http://schemas.openxmlformats.org/package/2006/relationships"><Relationship Id="rId3" Type="http://schemas.openxmlformats.org/officeDocument/2006/relationships/notesSlide" Target="../notesSlides/notesSlide117.xml"/><Relationship Id="rId2" Type="http://schemas.openxmlformats.org/officeDocument/2006/relationships/slideLayout" Target="../slideLayouts/slideLayout10.xml"/><Relationship Id="rId1" Type="http://schemas.openxmlformats.org/officeDocument/2006/relationships/tags" Target="../tags/tag1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Introduction to Health Care</a:t>
            </a:r>
            <a:br>
              <a:rPr lang="en-US" altLang="en-US"/>
            </a:br>
            <a:r>
              <a:rPr lang="en-US" altLang="en-US"/>
              <a:t>and Public Health in the U.S.</a:t>
            </a:r>
            <a:endParaRPr lang="en-US" dirty="0"/>
          </a:p>
        </p:txBody>
      </p:sp>
      <p:sp>
        <p:nvSpPr>
          <p:cNvPr id="3" name="Text Placeholder 2"/>
          <p:cNvSpPr>
            <a:spLocks noGrp="1"/>
          </p:cNvSpPr>
          <p:nvPr>
            <p:ph type="body" sz="half" idx="2"/>
          </p:nvPr>
        </p:nvSpPr>
        <p:spPr/>
        <p:txBody>
          <a:bodyPr/>
          <a:lstStyle/>
          <a:p>
            <a:r>
              <a:rPr lang="en-US" altLang="en-US"/>
              <a:t>Delivering Health Care, Part 1</a:t>
            </a:r>
          </a:p>
          <a:p>
            <a:endParaRPr lang="en-US" dirty="0"/>
          </a:p>
        </p:txBody>
      </p:sp>
      <p:sp>
        <p:nvSpPr>
          <p:cNvPr id="4" name="Text Placeholder 3"/>
          <p:cNvSpPr>
            <a:spLocks noGrp="1"/>
          </p:cNvSpPr>
          <p:nvPr>
            <p:ph type="body" sz="quarter" idx="11"/>
          </p:nvPr>
        </p:nvSpPr>
        <p:spPr/>
        <p:txBody>
          <a:bodyPr/>
          <a:lstStyle/>
          <a:p>
            <a:r>
              <a:rPr lang="en-US" altLang="en-US"/>
              <a:t>Lecture a</a:t>
            </a:r>
            <a:endParaRPr lang="en-US" altLang="en-US" dirty="0"/>
          </a:p>
        </p:txBody>
      </p:sp>
      <p:sp>
        <p:nvSpPr>
          <p:cNvPr id="5" name="Text Placeholder 4"/>
          <p:cNvSpPr>
            <a:spLocks noGrp="1"/>
          </p:cNvSpPr>
          <p:nvPr>
            <p:ph type="body" sz="quarter" idx="12"/>
          </p:nvPr>
        </p:nvSpPr>
        <p:spPr/>
        <p:txBody>
          <a:bodyPr/>
          <a:lstStyle/>
          <a:p>
            <a:r>
              <a:rPr lang="en-US" dirty="0"/>
              <a:t>This material (Comp 1 Unit 2) was developed by Oregon Health &amp; Science University, funded by the Department of Health and Human Services, Office of the National Coordinator for Health Information Technology under Award Number 90WT0001. </a:t>
            </a:r>
          </a:p>
          <a:p>
            <a:r>
              <a:rPr lang="en-US" dirty="0"/>
              <a:t>This work is licensed under the Creative Commons Attribution-NonCommercial-ShareAlike 4.0 International License. To view a copy of this license, visit </a:t>
            </a:r>
            <a:r>
              <a:rPr lang="en-US" dirty="0">
                <a:hlinkClick r:id="rId4" tooltip="URL for Creative Commons Attribution-NonCommercial-ShareAlike 4.0 International License"/>
              </a:rPr>
              <a:t>http://creativecommons.org/licenses/by-nc-sa/4.0/</a:t>
            </a:r>
            <a:r>
              <a:rPr lang="en-US" dirty="0"/>
              <a:t>.</a:t>
            </a:r>
          </a:p>
          <a:p>
            <a:endParaRPr lang="en-US" dirty="0"/>
          </a:p>
        </p:txBody>
      </p:sp>
    </p:spTree>
    <p:custDataLst>
      <p:tags r:id="rId1"/>
    </p:custDataLst>
    <p:extLst>
      <p:ext uri="{BB962C8B-B14F-4D97-AF65-F5344CB8AC3E}">
        <p14:creationId xmlns:p14="http://schemas.microsoft.com/office/powerpoint/2010/main" val="2020087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Delivering Health Care, Part 1</a:t>
            </a:r>
            <a:br>
              <a:rPr lang="en-US" dirty="0"/>
            </a:br>
            <a:r>
              <a:rPr lang="en-US" dirty="0"/>
              <a:t>Learning Objectives</a:t>
            </a:r>
          </a:p>
        </p:txBody>
      </p:sp>
      <p:sp>
        <p:nvSpPr>
          <p:cNvPr id="3" name="Content Placeholder 2"/>
          <p:cNvSpPr>
            <a:spLocks noGrp="1"/>
          </p:cNvSpPr>
          <p:nvPr>
            <p:ph sz="quarter" idx="14"/>
          </p:nvPr>
        </p:nvSpPr>
        <p:spPr>
          <a:xfrm>
            <a:off x="457200" y="1625600"/>
            <a:ext cx="8229600" cy="4572000"/>
          </a:xfrm>
        </p:spPr>
        <p:txBody>
          <a:bodyPr/>
          <a:lstStyle/>
          <a:p>
            <a:r>
              <a:rPr lang="en-US" sz="2800" dirty="0"/>
              <a:t>Describe the organization of health care at the federal, state and local levels </a:t>
            </a:r>
            <a:br>
              <a:rPr lang="en-US" sz="2800" dirty="0"/>
            </a:br>
            <a:r>
              <a:rPr lang="en-US" sz="2800" dirty="0"/>
              <a:t>(Lecture a)</a:t>
            </a:r>
          </a:p>
          <a:p>
            <a:r>
              <a:rPr lang="en-US" sz="2800" dirty="0"/>
              <a:t>Describe the organization of the VA system and Military Health System (Lecture b)</a:t>
            </a:r>
          </a:p>
          <a:p>
            <a:r>
              <a:rPr lang="en-US" sz="2800" dirty="0"/>
              <a:t>Describe the structure and function of hospital clinical and administrative units (Lecture c)</a:t>
            </a:r>
          </a:p>
          <a:p>
            <a:r>
              <a:rPr lang="en-US" sz="2800" dirty="0"/>
              <a:t>Describe different types of long term care facilities, with an emphasis on their function (Lecture d)</a:t>
            </a:r>
          </a:p>
        </p:txBody>
      </p:sp>
      <p:sp>
        <p:nvSpPr>
          <p:cNvPr id="4" name="Slide Number Placeholder 3"/>
          <p:cNvSpPr>
            <a:spLocks noGrp="1"/>
          </p:cNvSpPr>
          <p:nvPr>
            <p:ph type="sldNum" sz="quarter" idx="4"/>
          </p:nvPr>
        </p:nvSpPr>
        <p:spPr/>
        <p:txBody>
          <a:bodyPr/>
          <a:lstStyle/>
          <a:p>
            <a:fld id="{F3BF8891-5E06-46C2-89A4-6DB85D39BA35}" type="slidenum">
              <a:rPr lang="en-US" smtClean="0"/>
              <a:pPr/>
              <a:t>2</a:t>
            </a:fld>
            <a:endParaRPr lang="en-US" dirty="0"/>
          </a:p>
        </p:txBody>
      </p:sp>
    </p:spTree>
    <p:custDataLst>
      <p:tags r:id="rId1"/>
    </p:custDataLst>
    <p:extLst>
      <p:ext uri="{BB962C8B-B14F-4D97-AF65-F5344CB8AC3E}">
        <p14:creationId xmlns:p14="http://schemas.microsoft.com/office/powerpoint/2010/main" val="2384914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Delivering Health Care, Part 1</a:t>
            </a:r>
            <a:br>
              <a:rPr lang="en-US" dirty="0"/>
            </a:br>
            <a:r>
              <a:rPr lang="en-US" dirty="0"/>
              <a:t>Learning Objectives – Lecture a</a:t>
            </a:r>
          </a:p>
        </p:txBody>
      </p:sp>
      <p:sp>
        <p:nvSpPr>
          <p:cNvPr id="3" name="Content Placeholder 2"/>
          <p:cNvSpPr>
            <a:spLocks noGrp="1"/>
          </p:cNvSpPr>
          <p:nvPr>
            <p:ph sz="quarter" idx="14"/>
          </p:nvPr>
        </p:nvSpPr>
        <p:spPr/>
        <p:txBody>
          <a:bodyPr/>
          <a:lstStyle/>
          <a:p>
            <a:r>
              <a:rPr lang="en-US" altLang="en-US" dirty="0"/>
              <a:t>Describe the organization of health care at the federal, state, and local levels</a:t>
            </a:r>
          </a:p>
          <a:p>
            <a:pPr lvl="1"/>
            <a:r>
              <a:rPr lang="en-US" altLang="en-US" dirty="0"/>
              <a:t>Overview of the U.S. Department of Health and Human Services (HHS)</a:t>
            </a:r>
          </a:p>
          <a:p>
            <a:pPr lvl="1"/>
            <a:r>
              <a:rPr lang="en-US" altLang="en-US" dirty="0"/>
              <a:t>Role of state governments in health care</a:t>
            </a:r>
          </a:p>
          <a:p>
            <a:pPr lvl="1"/>
            <a:r>
              <a:rPr lang="en-US" altLang="en-US" dirty="0"/>
              <a:t>Local health care organizations</a:t>
            </a:r>
          </a:p>
        </p:txBody>
      </p:sp>
      <p:sp>
        <p:nvSpPr>
          <p:cNvPr id="4" name="Slide Number Placeholder 3"/>
          <p:cNvSpPr>
            <a:spLocks noGrp="1"/>
          </p:cNvSpPr>
          <p:nvPr>
            <p:ph type="sldNum" sz="quarter" idx="4"/>
          </p:nvPr>
        </p:nvSpPr>
        <p:spPr/>
        <p:txBody>
          <a:bodyPr/>
          <a:lstStyle/>
          <a:p>
            <a:fld id="{F3BF8891-5E06-46C2-89A4-6DB85D39BA35}" type="slidenum">
              <a:rPr lang="en-US" smtClean="0"/>
              <a:pPr/>
              <a:t>3</a:t>
            </a:fld>
            <a:endParaRPr lang="en-US" dirty="0"/>
          </a:p>
        </p:txBody>
      </p:sp>
    </p:spTree>
    <p:custDataLst>
      <p:tags r:id="rId1"/>
    </p:custDataLst>
    <p:extLst>
      <p:ext uri="{BB962C8B-B14F-4D97-AF65-F5344CB8AC3E}">
        <p14:creationId xmlns:p14="http://schemas.microsoft.com/office/powerpoint/2010/main" val="28473487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a:t>Purpose of the HHS</a:t>
            </a:r>
            <a:endParaRPr lang="en-US" altLang="en-US" dirty="0"/>
          </a:p>
        </p:txBody>
      </p:sp>
      <p:sp>
        <p:nvSpPr>
          <p:cNvPr id="17411" name="Content Placeholder 2"/>
          <p:cNvSpPr>
            <a:spLocks noGrp="1"/>
          </p:cNvSpPr>
          <p:nvPr>
            <p:ph sz="quarter" idx="14"/>
          </p:nvPr>
        </p:nvSpPr>
        <p:spPr/>
        <p:txBody>
          <a:bodyPr/>
          <a:lstStyle/>
          <a:p>
            <a:r>
              <a:rPr lang="en-US" altLang="en-US" dirty="0"/>
              <a:t>Provides essential health care for all Americans</a:t>
            </a:r>
          </a:p>
          <a:p>
            <a:r>
              <a:rPr lang="en-US" altLang="en-US" dirty="0"/>
              <a:t>Protects the needy or underserved</a:t>
            </a:r>
          </a:p>
          <a:p>
            <a:r>
              <a:rPr lang="en-US" altLang="en-US" dirty="0"/>
              <a:t>State, local, and tribal levels</a:t>
            </a:r>
          </a:p>
          <a:p>
            <a:r>
              <a:rPr lang="en-US" altLang="en-US" dirty="0"/>
              <a:t>Structure </a:t>
            </a:r>
          </a:p>
          <a:p>
            <a:pPr lvl="1"/>
            <a:r>
              <a:rPr lang="en-US" altLang="en-US" dirty="0"/>
              <a:t>Office of the Secretary</a:t>
            </a:r>
          </a:p>
          <a:p>
            <a:pPr lvl="1"/>
            <a:r>
              <a:rPr lang="en-US" altLang="en-US" dirty="0"/>
              <a:t>11 operating divisions</a:t>
            </a:r>
          </a:p>
        </p:txBody>
      </p:sp>
      <p:sp>
        <p:nvSpPr>
          <p:cNvPr id="7172"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FF538191-07EA-4BD2-9990-8736A3DF2350}" type="slidenum">
              <a:rPr lang="en-US" altLang="en-US" smtClean="0"/>
              <a:pPr/>
              <a:t>4</a:t>
            </a:fld>
            <a:endParaRPr lang="en-US" altLang="en-US" dirty="0"/>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a:t>Organization of the HHS</a:t>
            </a:r>
            <a:endParaRPr lang="en-US" altLang="en-US" dirty="0"/>
          </a:p>
        </p:txBody>
      </p:sp>
      <p:pic>
        <p:nvPicPr>
          <p:cNvPr id="10" name="Picture Placeholder 9" descr="Organizational chart of Health and Human Services. The Secretary is at the top. The eleven HHS operating divisions are:&#10;Administration for Children and Families&#10;Administration on Aging&#10;Agency for Healthcare Research and Quality&#10;Agency for Toxic Substances and Disease Registry&#10;Centers for Disease Control and Prevention&#10;Centers for Medicare and Medicaid Services&#10;Food and Drug Administration&#10;Health Resources and Services Administration&#10;Indian Health Service&#10;National Institutes of Health&#10;Substance Abuse and Mental Health Services Administration&#10;" title="Organization of the HHS"/>
          <p:cNvPicPr>
            <a:picLocks noGrp="1" noChangeAspect="1"/>
          </p:cNvPicPr>
          <p:nvPr>
            <p:ph type="pic" sz="quarter" idx="14"/>
          </p:nvPr>
        </p:nvPicPr>
        <p:blipFill rotWithShape="1">
          <a:blip r:embed="rId4">
            <a:extLst>
              <a:ext uri="{28A0092B-C50C-407E-A947-70E740481C1C}">
                <a14:useLocalDpi xmlns:a14="http://schemas.microsoft.com/office/drawing/2010/main" val="0"/>
              </a:ext>
            </a:extLst>
          </a:blip>
          <a:srcRect l="-51000" r="-51000"/>
          <a:stretch/>
        </p:blipFill>
        <p:spPr/>
      </p:pic>
      <p:sp>
        <p:nvSpPr>
          <p:cNvPr id="18436" name="Text Placeholder 11"/>
          <p:cNvSpPr>
            <a:spLocks noGrp="1"/>
          </p:cNvSpPr>
          <p:nvPr>
            <p:ph type="body" sz="quarter" idx="32"/>
          </p:nvPr>
        </p:nvSpPr>
        <p:spPr>
          <a:xfrm>
            <a:off x="2788170" y="6246401"/>
            <a:ext cx="2151091" cy="321539"/>
          </a:xfrm>
        </p:spPr>
        <p:txBody>
          <a:bodyPr/>
          <a:lstStyle/>
          <a:p>
            <a:r>
              <a:rPr lang="en-US" altLang="en-US" dirty="0"/>
              <a:t>1.1 Chart: (HHS.gov, ND)</a:t>
            </a:r>
          </a:p>
          <a:p>
            <a:endParaRPr lang="en-US" altLang="en-US" dirty="0"/>
          </a:p>
        </p:txBody>
      </p:sp>
      <p:sp>
        <p:nvSpPr>
          <p:cNvPr id="8200"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325188B7-4797-4215-9092-D9BEF30EFC4C}" type="slidenum">
              <a:rPr lang="en-US" altLang="en-US" smtClean="0"/>
              <a:pPr/>
              <a:t>5</a:t>
            </a:fld>
            <a:endParaRPr lang="en-US" altLang="en-US" dirty="0"/>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a:t>Administration for</a:t>
            </a:r>
            <a:br>
              <a:rPr lang="en-US" altLang="en-US"/>
            </a:br>
            <a:r>
              <a:rPr lang="en-US" altLang="en-US"/>
              <a:t>Children and Families (ACF)</a:t>
            </a:r>
            <a:endParaRPr lang="en-US" altLang="en-US" dirty="0"/>
          </a:p>
        </p:txBody>
      </p:sp>
      <p:sp>
        <p:nvSpPr>
          <p:cNvPr id="19459" name="Content Placeholder 2"/>
          <p:cNvSpPr>
            <a:spLocks noGrp="1"/>
          </p:cNvSpPr>
          <p:nvPr>
            <p:ph sz="quarter" idx="14"/>
          </p:nvPr>
        </p:nvSpPr>
        <p:spPr/>
        <p:txBody>
          <a:bodyPr/>
          <a:lstStyle/>
          <a:p>
            <a:r>
              <a:rPr lang="en-US" altLang="en-US" dirty="0"/>
              <a:t>Addresses the economic and social well-being of children, families, individuals, communities</a:t>
            </a:r>
          </a:p>
          <a:p>
            <a:r>
              <a:rPr lang="en-US" altLang="en-US" dirty="0"/>
              <a:t>Vulnerable populations</a:t>
            </a:r>
          </a:p>
          <a:p>
            <a:r>
              <a:rPr lang="en-US" altLang="en-US" dirty="0"/>
              <a:t>Programs are both national and regional </a:t>
            </a:r>
          </a:p>
          <a:p>
            <a:r>
              <a:rPr lang="en-US" altLang="en-US" dirty="0"/>
              <a:t>Well-known program: Head Start</a:t>
            </a:r>
          </a:p>
          <a:p>
            <a:endParaRPr lang="en-US" altLang="en-US" dirty="0"/>
          </a:p>
        </p:txBody>
      </p:sp>
      <p:sp>
        <p:nvSpPr>
          <p:cNvPr id="9220"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1AB80097-09CC-4A09-8D85-1391E6B3EC6C}" type="slidenum">
              <a:rPr lang="en-US" altLang="en-US" smtClean="0"/>
              <a:pPr/>
              <a:t>6</a:t>
            </a:fld>
            <a:endParaRPr lang="en-US" altLang="en-US" dirty="0"/>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a:t>Administration on Aging (AoA)</a:t>
            </a:r>
            <a:endParaRPr lang="en-US" altLang="en-US" dirty="0"/>
          </a:p>
        </p:txBody>
      </p:sp>
      <p:sp>
        <p:nvSpPr>
          <p:cNvPr id="20483" name="Content Placeholder 2"/>
          <p:cNvSpPr>
            <a:spLocks noGrp="1"/>
          </p:cNvSpPr>
          <p:nvPr>
            <p:ph sz="quarter" idx="14"/>
          </p:nvPr>
        </p:nvSpPr>
        <p:spPr/>
        <p:txBody>
          <a:bodyPr/>
          <a:lstStyle/>
          <a:p>
            <a:r>
              <a:rPr lang="en-US" altLang="en-US" dirty="0"/>
              <a:t>Adults 65 years of age and older will be 21.7% of the U.S. population by 2040</a:t>
            </a:r>
          </a:p>
          <a:p>
            <a:r>
              <a:rPr lang="en-US" altLang="en-US" dirty="0"/>
              <a:t>Programs are both home-based and community-based</a:t>
            </a:r>
          </a:p>
          <a:p>
            <a:r>
              <a:rPr lang="en-US" altLang="en-US" dirty="0"/>
              <a:t>Funds non-medical programs to prolong health and independence</a:t>
            </a:r>
          </a:p>
          <a:p>
            <a:r>
              <a:rPr lang="en-US" altLang="en-US" dirty="0"/>
              <a:t>Multiple needs served: nutritional, logistical, legal, quality of life</a:t>
            </a:r>
          </a:p>
        </p:txBody>
      </p:sp>
      <p:sp>
        <p:nvSpPr>
          <p:cNvPr id="10244"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2AC00483-B066-427C-86A0-8EDBD13E79FD}" type="slidenum">
              <a:rPr lang="en-US" altLang="en-US" smtClean="0"/>
              <a:pPr/>
              <a:t>7</a:t>
            </a:fld>
            <a:endParaRPr lang="en-US" altLang="en-US" dirty="0"/>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a:t>Agency for Healthcare Research and Quality (AHRQ) - 1</a:t>
            </a:r>
            <a:endParaRPr lang="en-US" altLang="en-US" dirty="0"/>
          </a:p>
        </p:txBody>
      </p:sp>
      <p:sp>
        <p:nvSpPr>
          <p:cNvPr id="21507" name="Content Placeholder 2"/>
          <p:cNvSpPr>
            <a:spLocks noGrp="1"/>
          </p:cNvSpPr>
          <p:nvPr>
            <p:ph sz="quarter" idx="14"/>
          </p:nvPr>
        </p:nvSpPr>
        <p:spPr/>
        <p:txBody>
          <a:bodyPr/>
          <a:lstStyle/>
          <a:p>
            <a:r>
              <a:rPr lang="en-US" altLang="en-US" dirty="0"/>
              <a:t>Mission: </a:t>
            </a:r>
          </a:p>
          <a:p>
            <a:pPr lvl="1"/>
            <a:r>
              <a:rPr lang="en-US" dirty="0"/>
              <a:t>produce evidence to make health care safer, higher quality, more accessible, equitable, and affordable, and to work within the U.S. Department of Health and Human Services and with other partners to make sure that the evidence is understood and used</a:t>
            </a:r>
            <a:endParaRPr lang="en-US" altLang="en-US" dirty="0"/>
          </a:p>
          <a:p>
            <a:r>
              <a:rPr lang="en-US" altLang="en-US" dirty="0"/>
              <a:t>All stakeholders are included</a:t>
            </a:r>
          </a:p>
          <a:p>
            <a:pPr lvl="1"/>
            <a:r>
              <a:rPr lang="en-US" altLang="en-US" dirty="0"/>
              <a:t>Health care value</a:t>
            </a:r>
          </a:p>
        </p:txBody>
      </p:sp>
      <p:sp>
        <p:nvSpPr>
          <p:cNvPr id="11268"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38B6D3F8-B4D8-4973-B7AF-F182916E127C}" type="slidenum">
              <a:rPr lang="en-US" altLang="en-US" smtClean="0"/>
              <a:pPr/>
              <a:t>8</a:t>
            </a:fld>
            <a:endParaRPr lang="en-US" altLang="en-US" dirty="0"/>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a:t>Agency for Healthcare Research and Quality (AHRQ) - 2</a:t>
            </a:r>
            <a:endParaRPr lang="en-US" altLang="en-US" dirty="0"/>
          </a:p>
        </p:txBody>
      </p:sp>
      <p:sp>
        <p:nvSpPr>
          <p:cNvPr id="21507" name="Content Placeholder 2"/>
          <p:cNvSpPr>
            <a:spLocks noGrp="1"/>
          </p:cNvSpPr>
          <p:nvPr>
            <p:ph sz="quarter" idx="14"/>
          </p:nvPr>
        </p:nvSpPr>
        <p:spPr/>
        <p:txBody>
          <a:bodyPr/>
          <a:lstStyle/>
          <a:p>
            <a:r>
              <a:rPr lang="en-US" altLang="en-US" dirty="0"/>
              <a:t>Helps organizations adopt new technology</a:t>
            </a:r>
          </a:p>
          <a:p>
            <a:r>
              <a:rPr lang="en-US" altLang="en-US" dirty="0"/>
              <a:t>Areas of research:</a:t>
            </a:r>
          </a:p>
          <a:p>
            <a:pPr lvl="1"/>
            <a:r>
              <a:rPr lang="en-US" altLang="en-US" dirty="0"/>
              <a:t>Effectiveness of treatments</a:t>
            </a:r>
          </a:p>
          <a:p>
            <a:pPr lvl="1"/>
            <a:r>
              <a:rPr lang="en-US" altLang="en-US" dirty="0"/>
              <a:t>Quality improvement and patient safety</a:t>
            </a:r>
          </a:p>
          <a:p>
            <a:pPr lvl="1"/>
            <a:r>
              <a:rPr lang="en-US" altLang="en-US" dirty="0"/>
              <a:t>Illness prevention and care management</a:t>
            </a:r>
          </a:p>
          <a:p>
            <a:pPr lvl="1"/>
            <a:r>
              <a:rPr lang="en-US" altLang="en-US" dirty="0"/>
              <a:t>Health care value</a:t>
            </a:r>
          </a:p>
        </p:txBody>
      </p:sp>
      <p:sp>
        <p:nvSpPr>
          <p:cNvPr id="11268"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38B6D3F8-B4D8-4973-B7AF-F182916E127C}" type="slidenum">
              <a:rPr lang="en-US" altLang="en-US" smtClean="0"/>
              <a:pPr/>
              <a:t>9</a:t>
            </a:fld>
            <a:endParaRPr lang="en-US" altLang="en-US" dirty="0"/>
          </a:p>
        </p:txBody>
      </p:sp>
    </p:spTree>
    <p:custDataLst>
      <p:tags r:id="rId1"/>
    </p:custDataLst>
    <p:extLst>
      <p:ext uri="{BB962C8B-B14F-4D97-AF65-F5344CB8AC3E}">
        <p14:creationId xmlns:p14="http://schemas.microsoft.com/office/powerpoint/2010/main" val="18299797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a:t>Agency for Toxic Substances</a:t>
            </a:r>
            <a:br>
              <a:rPr lang="en-US" altLang="en-US"/>
            </a:br>
            <a:r>
              <a:rPr lang="en-US" altLang="en-US"/>
              <a:t>and Disease Registry (ATSDR) - 1</a:t>
            </a:r>
            <a:endParaRPr lang="en-US" altLang="en-US" dirty="0"/>
          </a:p>
        </p:txBody>
      </p:sp>
      <p:sp>
        <p:nvSpPr>
          <p:cNvPr id="22531" name="Content Placeholder 2"/>
          <p:cNvSpPr>
            <a:spLocks noGrp="1"/>
          </p:cNvSpPr>
          <p:nvPr>
            <p:ph sz="quarter" idx="14"/>
          </p:nvPr>
        </p:nvSpPr>
        <p:spPr/>
        <p:txBody>
          <a:bodyPr/>
          <a:lstStyle/>
          <a:p>
            <a:r>
              <a:rPr lang="en-US" altLang="en-US" dirty="0"/>
              <a:t>Works to prevent illness and disease due to toxic or hazardous substances</a:t>
            </a:r>
          </a:p>
          <a:p>
            <a:r>
              <a:rPr lang="en-US" altLang="en-US" dirty="0"/>
              <a:t>Common toxins: arsenic, asbestos, lead, mercury</a:t>
            </a:r>
          </a:p>
          <a:p>
            <a:r>
              <a:rPr lang="en-US" altLang="en-US" dirty="0"/>
              <a:t>Locations: environmental pollution, waste sites, disasters</a:t>
            </a:r>
          </a:p>
          <a:p>
            <a:r>
              <a:rPr lang="en-US" altLang="en-US" dirty="0"/>
              <a:t>Methods of exposure: breathing, drinking, food, soil exposure, cut</a:t>
            </a:r>
          </a:p>
        </p:txBody>
      </p:sp>
      <p:sp>
        <p:nvSpPr>
          <p:cNvPr id="12292"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AD56049D-17C6-4588-BDC6-C35134E7D90A}" type="slidenum">
              <a:rPr lang="en-US" altLang="en-US" smtClean="0"/>
              <a:pPr/>
              <a:t>10</a:t>
            </a:fld>
            <a:endParaRPr lang="en-US" altLang="en-US" dirty="0"/>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a:t>Agency for Toxic Substances</a:t>
            </a:r>
            <a:br>
              <a:rPr lang="en-US" altLang="en-US"/>
            </a:br>
            <a:r>
              <a:rPr lang="en-US" altLang="en-US"/>
              <a:t>and Disease Registry (ATSDR) - 2</a:t>
            </a:r>
            <a:endParaRPr lang="en-US" altLang="en-US" dirty="0"/>
          </a:p>
        </p:txBody>
      </p:sp>
      <p:sp>
        <p:nvSpPr>
          <p:cNvPr id="22531" name="Content Placeholder 2"/>
          <p:cNvSpPr>
            <a:spLocks noGrp="1"/>
          </p:cNvSpPr>
          <p:nvPr>
            <p:ph sz="quarter" idx="14"/>
          </p:nvPr>
        </p:nvSpPr>
        <p:spPr/>
        <p:txBody>
          <a:bodyPr/>
          <a:lstStyle/>
          <a:p>
            <a:r>
              <a:rPr lang="en-US" altLang="en-US" dirty="0"/>
              <a:t>Identifies exposures, evaluates risk, recommends action</a:t>
            </a:r>
          </a:p>
          <a:p>
            <a:r>
              <a:rPr lang="en-US" altLang="en-US" dirty="0"/>
              <a:t>Prepares for emergencies/disasters</a:t>
            </a:r>
          </a:p>
          <a:p>
            <a:r>
              <a:rPr lang="en-US" altLang="en-US" dirty="0"/>
              <a:t>Educates about toxicology, environmental medicine, chemical exposures</a:t>
            </a:r>
          </a:p>
          <a:p>
            <a:r>
              <a:rPr lang="en-US" altLang="en-US" dirty="0"/>
              <a:t>Issues public health advisories</a:t>
            </a:r>
          </a:p>
          <a:p>
            <a:r>
              <a:rPr lang="en-US" altLang="en-US" dirty="0"/>
              <a:t>Example: 9/11/2001</a:t>
            </a:r>
          </a:p>
        </p:txBody>
      </p:sp>
      <p:sp>
        <p:nvSpPr>
          <p:cNvPr id="12292"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AD56049D-17C6-4588-BDC6-C35134E7D90A}" type="slidenum">
              <a:rPr lang="en-US" altLang="en-US" smtClean="0"/>
              <a:pPr/>
              <a:t>11</a:t>
            </a:fld>
            <a:endParaRPr lang="en-US" altLang="en-US" dirty="0"/>
          </a:p>
        </p:txBody>
      </p:sp>
    </p:spTree>
    <p:custDataLst>
      <p:tags r:id="rId1"/>
    </p:custDataLst>
    <p:extLst>
      <p:ext uri="{BB962C8B-B14F-4D97-AF65-F5344CB8AC3E}">
        <p14:creationId xmlns:p14="http://schemas.microsoft.com/office/powerpoint/2010/main" val="3638368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dirty="0"/>
              <a:t>Centers for Disease Control</a:t>
            </a:r>
            <a:br>
              <a:rPr lang="en-US" altLang="en-US" dirty="0"/>
            </a:br>
            <a:r>
              <a:rPr lang="en-US" altLang="en-US" dirty="0"/>
              <a:t>and Prevention (CDC) - 1</a:t>
            </a:r>
          </a:p>
        </p:txBody>
      </p:sp>
      <p:sp>
        <p:nvSpPr>
          <p:cNvPr id="23555" name="Content Placeholder 2"/>
          <p:cNvSpPr>
            <a:spLocks noGrp="1"/>
          </p:cNvSpPr>
          <p:nvPr>
            <p:ph sz="quarter" idx="14"/>
          </p:nvPr>
        </p:nvSpPr>
        <p:spPr/>
        <p:txBody>
          <a:bodyPr/>
          <a:lstStyle/>
          <a:p>
            <a:r>
              <a:rPr lang="en-US" altLang="en-US" dirty="0"/>
              <a:t>Responsible for public health</a:t>
            </a:r>
          </a:p>
          <a:p>
            <a:pPr lvl="1"/>
            <a:r>
              <a:rPr lang="en-US" altLang="en-US" dirty="0"/>
              <a:t>Protect America from health, safety and security threats, both foreign and domestic</a:t>
            </a:r>
          </a:p>
          <a:p>
            <a:r>
              <a:rPr lang="en-US" altLang="en-US" dirty="0"/>
              <a:t>Activities:</a:t>
            </a:r>
          </a:p>
          <a:p>
            <a:pPr lvl="1"/>
            <a:r>
              <a:rPr lang="en-US" altLang="ja-JP" dirty="0"/>
              <a:t>Health promotion</a:t>
            </a:r>
          </a:p>
          <a:p>
            <a:pPr lvl="1"/>
            <a:r>
              <a:rPr lang="en-US" altLang="ja-JP" dirty="0"/>
              <a:t>Disease prevention</a:t>
            </a:r>
          </a:p>
          <a:p>
            <a:pPr lvl="1"/>
            <a:r>
              <a:rPr lang="en-US" altLang="ja-JP" dirty="0"/>
              <a:t>Reduction of injury and disability</a:t>
            </a:r>
          </a:p>
          <a:p>
            <a:pPr lvl="1"/>
            <a:r>
              <a:rPr lang="en-US" altLang="ja-JP" dirty="0"/>
              <a:t>Public Preparedness</a:t>
            </a:r>
          </a:p>
          <a:p>
            <a:r>
              <a:rPr lang="en-US" altLang="ja-JP" dirty="0"/>
              <a:t>Numerous centers, institutes and offices</a:t>
            </a:r>
          </a:p>
        </p:txBody>
      </p:sp>
      <p:sp>
        <p:nvSpPr>
          <p:cNvPr id="13316"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B5F5E85F-C798-4CA8-BA23-71DD42C0E86E}" type="slidenum">
              <a:rPr lang="en-US" altLang="en-US" smtClean="0"/>
              <a:pPr/>
              <a:t>12</a:t>
            </a:fld>
            <a:endParaRPr lang="en-US" altLang="en-US" dirty="0"/>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dirty="0"/>
              <a:t>Centers for Disease Control</a:t>
            </a:r>
            <a:br>
              <a:rPr lang="en-US" altLang="en-US" dirty="0"/>
            </a:br>
            <a:r>
              <a:rPr lang="en-US" altLang="en-US" dirty="0"/>
              <a:t>and Prevention (CDC) - 2</a:t>
            </a:r>
          </a:p>
        </p:txBody>
      </p:sp>
      <p:sp>
        <p:nvSpPr>
          <p:cNvPr id="23555" name="Content Placeholder 2"/>
          <p:cNvSpPr>
            <a:spLocks noGrp="1"/>
          </p:cNvSpPr>
          <p:nvPr>
            <p:ph sz="quarter" idx="14"/>
          </p:nvPr>
        </p:nvSpPr>
        <p:spPr/>
        <p:txBody>
          <a:bodyPr/>
          <a:lstStyle/>
          <a:p>
            <a:r>
              <a:rPr lang="en-US" altLang="en-US" dirty="0"/>
              <a:t>Works with partners to monitor and investigate threats to health</a:t>
            </a:r>
          </a:p>
          <a:p>
            <a:r>
              <a:rPr lang="en-US" altLang="en-US" dirty="0"/>
              <a:t>Enacts prevention strategies, develops public health policies, advocates for healthy behaviors.</a:t>
            </a:r>
          </a:p>
          <a:p>
            <a:r>
              <a:rPr lang="en-US" altLang="en-US" dirty="0"/>
              <a:t>Educates health care providers, consumers</a:t>
            </a:r>
          </a:p>
        </p:txBody>
      </p:sp>
      <p:sp>
        <p:nvSpPr>
          <p:cNvPr id="13316"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B5F5E85F-C798-4CA8-BA23-71DD42C0E86E}" type="slidenum">
              <a:rPr lang="en-US" altLang="en-US" smtClean="0"/>
              <a:pPr/>
              <a:t>13</a:t>
            </a:fld>
            <a:endParaRPr lang="en-US" altLang="en-US" dirty="0"/>
          </a:p>
        </p:txBody>
      </p:sp>
    </p:spTree>
    <p:custDataLst>
      <p:tags r:id="rId1"/>
    </p:custDataLst>
    <p:extLst>
      <p:ext uri="{BB962C8B-B14F-4D97-AF65-F5344CB8AC3E}">
        <p14:creationId xmlns:p14="http://schemas.microsoft.com/office/powerpoint/2010/main" val="10045515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dirty="0"/>
              <a:t>Centers for Medicare</a:t>
            </a:r>
            <a:br>
              <a:rPr lang="en-US" altLang="en-US" dirty="0"/>
            </a:br>
            <a:r>
              <a:rPr lang="en-US" altLang="en-US" dirty="0"/>
              <a:t>and Medicaid Services (CMS)</a:t>
            </a:r>
          </a:p>
        </p:txBody>
      </p:sp>
      <p:sp>
        <p:nvSpPr>
          <p:cNvPr id="24579" name="Content Placeholder 2"/>
          <p:cNvSpPr>
            <a:spLocks noGrp="1"/>
          </p:cNvSpPr>
          <p:nvPr>
            <p:ph sz="quarter" idx="14"/>
          </p:nvPr>
        </p:nvSpPr>
        <p:spPr>
          <a:xfrm>
            <a:off x="482600" y="1651000"/>
            <a:ext cx="8229600" cy="4663440"/>
          </a:xfrm>
        </p:spPr>
        <p:txBody>
          <a:bodyPr/>
          <a:lstStyle/>
          <a:p>
            <a:r>
              <a:rPr lang="en-US" altLang="en-US" sz="2800" dirty="0"/>
              <a:t>Provides insurance for 1 in 4 Americans</a:t>
            </a:r>
          </a:p>
          <a:p>
            <a:r>
              <a:rPr lang="en-US" altLang="en-US" sz="2800" dirty="0"/>
              <a:t>Medicare </a:t>
            </a:r>
          </a:p>
          <a:p>
            <a:pPr lvl="1"/>
            <a:r>
              <a:rPr lang="en-US" altLang="en-US" sz="2400" dirty="0"/>
              <a:t>Largest health insurer in the U.S.</a:t>
            </a:r>
          </a:p>
          <a:p>
            <a:pPr lvl="1"/>
            <a:r>
              <a:rPr lang="en-US" altLang="en-US" sz="2400" dirty="0"/>
              <a:t>For people 65+ or disabled people</a:t>
            </a:r>
          </a:p>
          <a:p>
            <a:pPr lvl="1"/>
            <a:r>
              <a:rPr lang="en-US" altLang="en-US" sz="2400" dirty="0"/>
              <a:t>Insured person pays premiums</a:t>
            </a:r>
          </a:p>
          <a:p>
            <a:r>
              <a:rPr lang="en-US" altLang="en-US" sz="2800" dirty="0"/>
              <a:t>Medicaid</a:t>
            </a:r>
          </a:p>
          <a:p>
            <a:pPr lvl="1"/>
            <a:r>
              <a:rPr lang="en-US" altLang="en-US" sz="2400" dirty="0"/>
              <a:t>For low-income patients and families</a:t>
            </a:r>
          </a:p>
          <a:p>
            <a:pPr lvl="1"/>
            <a:r>
              <a:rPr lang="en-US" altLang="en-US" sz="2400" dirty="0"/>
              <a:t>Specific guidelines are determined by each state</a:t>
            </a:r>
          </a:p>
          <a:p>
            <a:pPr lvl="1"/>
            <a:r>
              <a:rPr lang="en-US" altLang="en-US" sz="2400" dirty="0"/>
              <a:t>Insured person generally does not pay</a:t>
            </a:r>
          </a:p>
          <a:p>
            <a:r>
              <a:rPr lang="en-US" altLang="en-US" sz="2800" dirty="0"/>
              <a:t>Children</a:t>
            </a:r>
            <a:r>
              <a:rPr lang="ja-JP" altLang="en-US" sz="2800" dirty="0"/>
              <a:t>’</a:t>
            </a:r>
            <a:r>
              <a:rPr lang="en-US" altLang="ja-JP" sz="2800" dirty="0"/>
              <a:t>s Health Insurance Program</a:t>
            </a:r>
          </a:p>
          <a:p>
            <a:endParaRPr lang="en-US" altLang="en-US" dirty="0"/>
          </a:p>
        </p:txBody>
      </p:sp>
      <p:sp>
        <p:nvSpPr>
          <p:cNvPr id="14340"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0C584767-5E6B-4561-975E-74F4E0E6ADFD}" type="slidenum">
              <a:rPr lang="en-US" altLang="en-US" smtClean="0"/>
              <a:pPr/>
              <a:t>14</a:t>
            </a:fld>
            <a:endParaRPr lang="en-US" altLang="en-US" dirty="0"/>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dirty="0"/>
              <a:t>Food and Drug Administration (FDA)</a:t>
            </a:r>
          </a:p>
        </p:txBody>
      </p:sp>
      <p:sp>
        <p:nvSpPr>
          <p:cNvPr id="25603" name="Content Placeholder 2"/>
          <p:cNvSpPr>
            <a:spLocks noGrp="1"/>
          </p:cNvSpPr>
          <p:nvPr>
            <p:ph sz="quarter" idx="14"/>
          </p:nvPr>
        </p:nvSpPr>
        <p:spPr>
          <a:xfrm>
            <a:off x="457200" y="1612900"/>
            <a:ext cx="8229600" cy="4572000"/>
          </a:xfrm>
        </p:spPr>
        <p:txBody>
          <a:bodyPr/>
          <a:lstStyle/>
          <a:p>
            <a:r>
              <a:rPr lang="en-US" altLang="en-US" sz="3000" dirty="0"/>
              <a:t>Ensures safety and effectiveness:</a:t>
            </a:r>
          </a:p>
          <a:p>
            <a:pPr lvl="1"/>
            <a:r>
              <a:rPr lang="en-US" altLang="en-US" sz="2600" dirty="0"/>
              <a:t>Food and drugs</a:t>
            </a:r>
          </a:p>
          <a:p>
            <a:pPr lvl="1"/>
            <a:r>
              <a:rPr lang="en-US" altLang="en-US" sz="2600" dirty="0"/>
              <a:t>Medical devices</a:t>
            </a:r>
          </a:p>
          <a:p>
            <a:pPr lvl="1"/>
            <a:r>
              <a:rPr lang="en-US" altLang="en-US" sz="2600" dirty="0"/>
              <a:t>Animal drugs</a:t>
            </a:r>
          </a:p>
          <a:p>
            <a:pPr lvl="1"/>
            <a:r>
              <a:rPr lang="en-US" altLang="en-US" sz="2600" dirty="0"/>
              <a:t>Cosmetics</a:t>
            </a:r>
          </a:p>
          <a:p>
            <a:r>
              <a:rPr lang="en-US" altLang="en-US" sz="3000" dirty="0"/>
              <a:t>Evaluates and approves new drugs</a:t>
            </a:r>
          </a:p>
          <a:p>
            <a:r>
              <a:rPr lang="en-US" altLang="en-US" sz="3000" dirty="0"/>
              <a:t>Regulates tobacco manufacture and marketing</a:t>
            </a:r>
          </a:p>
          <a:p>
            <a:r>
              <a:rPr lang="en-US" altLang="en-US" sz="3000" dirty="0"/>
              <a:t>8 centers with oversight by Commissioner</a:t>
            </a:r>
          </a:p>
        </p:txBody>
      </p:sp>
      <p:sp>
        <p:nvSpPr>
          <p:cNvPr id="15364"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3738291A-A03D-4CDF-B48C-DD3C4C906D73}" type="slidenum">
              <a:rPr lang="en-US" altLang="en-US" smtClean="0"/>
              <a:pPr/>
              <a:t>15</a:t>
            </a:fld>
            <a:endParaRPr lang="en-US" altLang="en-US" dirty="0"/>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dirty="0"/>
              <a:t>Health Resources and</a:t>
            </a:r>
            <a:br>
              <a:rPr lang="en-US" altLang="en-US" dirty="0"/>
            </a:br>
            <a:r>
              <a:rPr lang="en-US" altLang="en-US" dirty="0"/>
              <a:t>Services Administration </a:t>
            </a:r>
            <a:br>
              <a:rPr lang="en-US" altLang="en-US" dirty="0"/>
            </a:br>
            <a:r>
              <a:rPr lang="en-US" altLang="en-US" dirty="0"/>
              <a:t>(</a:t>
            </a:r>
            <a:r>
              <a:rPr lang="en-US" altLang="en-US" dirty="0" err="1"/>
              <a:t>HRSA</a:t>
            </a:r>
            <a:r>
              <a:rPr lang="en-US" altLang="en-US" dirty="0"/>
              <a:t>) - 1</a:t>
            </a:r>
          </a:p>
        </p:txBody>
      </p:sp>
      <p:sp>
        <p:nvSpPr>
          <p:cNvPr id="26627" name="Content Placeholder 2"/>
          <p:cNvSpPr>
            <a:spLocks noGrp="1"/>
          </p:cNvSpPr>
          <p:nvPr>
            <p:ph sz="quarter" idx="14"/>
          </p:nvPr>
        </p:nvSpPr>
        <p:spPr/>
        <p:txBody>
          <a:bodyPr/>
          <a:lstStyle/>
          <a:p>
            <a:r>
              <a:rPr lang="en-US" altLang="en-US" dirty="0"/>
              <a:t>Improve access to health care for individuals with:</a:t>
            </a:r>
          </a:p>
          <a:p>
            <a:pPr lvl="1"/>
            <a:r>
              <a:rPr lang="en-US" altLang="en-US" dirty="0"/>
              <a:t>Low incomes, no insurance </a:t>
            </a:r>
          </a:p>
          <a:p>
            <a:pPr lvl="1"/>
            <a:r>
              <a:rPr lang="en-US" altLang="en-US" dirty="0"/>
              <a:t>Certain medical issues</a:t>
            </a:r>
          </a:p>
          <a:p>
            <a:pPr lvl="1"/>
            <a:r>
              <a:rPr lang="en-US" altLang="en-US" dirty="0"/>
              <a:t>Isolated</a:t>
            </a:r>
          </a:p>
          <a:p>
            <a:r>
              <a:rPr lang="en-US" altLang="en-US" dirty="0"/>
              <a:t>Six bureaus and thirteen offices</a:t>
            </a:r>
          </a:p>
          <a:p>
            <a:r>
              <a:rPr lang="en-US" altLang="en-US" dirty="0"/>
              <a:t>Provides leadership and funding to health care providers</a:t>
            </a:r>
          </a:p>
        </p:txBody>
      </p:sp>
      <p:sp>
        <p:nvSpPr>
          <p:cNvPr id="16388"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0198E564-ADDE-45DF-9656-FC89A5F8EDAE}" type="slidenum">
              <a:rPr lang="en-US" altLang="en-US" smtClean="0"/>
              <a:pPr/>
              <a:t>16</a:t>
            </a:fld>
            <a:endParaRPr lang="en-US" altLang="en-US" dirty="0"/>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dirty="0"/>
              <a:t>Health Resources and</a:t>
            </a:r>
            <a:br>
              <a:rPr lang="en-US" altLang="en-US" dirty="0"/>
            </a:br>
            <a:r>
              <a:rPr lang="en-US" altLang="en-US" dirty="0"/>
              <a:t>Services Administration </a:t>
            </a:r>
            <a:br>
              <a:rPr lang="en-US" altLang="en-US" dirty="0"/>
            </a:br>
            <a:r>
              <a:rPr lang="en-US" altLang="en-US" dirty="0"/>
              <a:t>(</a:t>
            </a:r>
            <a:r>
              <a:rPr lang="en-US" altLang="en-US" dirty="0" err="1"/>
              <a:t>HRSA</a:t>
            </a:r>
            <a:r>
              <a:rPr lang="en-US" altLang="en-US" dirty="0"/>
              <a:t>) - 2</a:t>
            </a:r>
          </a:p>
        </p:txBody>
      </p:sp>
      <p:sp>
        <p:nvSpPr>
          <p:cNvPr id="26627" name="Content Placeholder 2"/>
          <p:cNvSpPr>
            <a:spLocks noGrp="1"/>
          </p:cNvSpPr>
          <p:nvPr>
            <p:ph sz="quarter" idx="14"/>
          </p:nvPr>
        </p:nvSpPr>
        <p:spPr/>
        <p:txBody>
          <a:bodyPr/>
          <a:lstStyle/>
          <a:p>
            <a:r>
              <a:rPr lang="en-US" altLang="en-US" dirty="0"/>
              <a:t>Monitors organ, blood, bone marrow donations</a:t>
            </a:r>
          </a:p>
          <a:p>
            <a:r>
              <a:rPr lang="en-US" altLang="en-US" dirty="0"/>
              <a:t>Supports programs that combat bioterrorism</a:t>
            </a:r>
          </a:p>
          <a:p>
            <a:r>
              <a:rPr lang="en-US" altLang="en-US" dirty="0"/>
              <a:t>Compensates people for severe vaccination reactions</a:t>
            </a:r>
          </a:p>
          <a:p>
            <a:r>
              <a:rPr lang="en-US" altLang="en-US" dirty="0"/>
              <a:t>Maintains medical malpractice and fraud database</a:t>
            </a:r>
          </a:p>
        </p:txBody>
      </p:sp>
      <p:sp>
        <p:nvSpPr>
          <p:cNvPr id="16388"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0198E564-ADDE-45DF-9656-FC89A5F8EDAE}" type="slidenum">
              <a:rPr lang="en-US" altLang="en-US" smtClean="0"/>
              <a:pPr/>
              <a:t>17</a:t>
            </a:fld>
            <a:endParaRPr lang="en-US" altLang="en-US" dirty="0"/>
          </a:p>
        </p:txBody>
      </p:sp>
    </p:spTree>
    <p:custDataLst>
      <p:tags r:id="rId1"/>
    </p:custDataLst>
    <p:extLst>
      <p:ext uri="{BB962C8B-B14F-4D97-AF65-F5344CB8AC3E}">
        <p14:creationId xmlns:p14="http://schemas.microsoft.com/office/powerpoint/2010/main" val="32251262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dirty="0"/>
              <a:t>Indian Health Service (</a:t>
            </a:r>
            <a:r>
              <a:rPr lang="en-US" altLang="en-US" dirty="0" err="1"/>
              <a:t>IHS</a:t>
            </a:r>
            <a:r>
              <a:rPr lang="en-US" altLang="en-US" dirty="0"/>
              <a:t>)</a:t>
            </a:r>
          </a:p>
        </p:txBody>
      </p:sp>
      <p:sp>
        <p:nvSpPr>
          <p:cNvPr id="27651" name="Content Placeholder 2"/>
          <p:cNvSpPr>
            <a:spLocks noGrp="1"/>
          </p:cNvSpPr>
          <p:nvPr>
            <p:ph sz="quarter" idx="14"/>
          </p:nvPr>
        </p:nvSpPr>
        <p:spPr>
          <a:xfrm>
            <a:off x="457200" y="1625600"/>
            <a:ext cx="8229600" cy="4572000"/>
          </a:xfrm>
        </p:spPr>
        <p:txBody>
          <a:bodyPr/>
          <a:lstStyle/>
          <a:p>
            <a:r>
              <a:rPr lang="en-US" altLang="en-US" sz="3000" dirty="0"/>
              <a:t>Improve physical, mental, social, and spiritual health of American Indians and Alaska Natives</a:t>
            </a:r>
          </a:p>
          <a:p>
            <a:pPr lvl="1"/>
            <a:r>
              <a:rPr lang="en-US" altLang="en-US" sz="2600" dirty="0"/>
              <a:t>Accessible public health services</a:t>
            </a:r>
          </a:p>
          <a:p>
            <a:pPr lvl="1"/>
            <a:r>
              <a:rPr lang="en-US" altLang="en-US" sz="2600" dirty="0"/>
              <a:t>Culturally sensitive; recognizes sovereign rights</a:t>
            </a:r>
          </a:p>
          <a:p>
            <a:pPr lvl="1"/>
            <a:r>
              <a:rPr lang="en-US" altLang="en-US" sz="2600" dirty="0"/>
              <a:t>567 federally recognized tribes in 35 states</a:t>
            </a:r>
          </a:p>
          <a:p>
            <a:r>
              <a:rPr lang="en-US" altLang="en-US" sz="3000" dirty="0"/>
              <a:t>Medical and social issues</a:t>
            </a:r>
          </a:p>
          <a:p>
            <a:pPr lvl="1"/>
            <a:r>
              <a:rPr lang="en-US" altLang="en-US" sz="2600" dirty="0"/>
              <a:t>Disparities in health and life expectancy</a:t>
            </a:r>
          </a:p>
          <a:p>
            <a:pPr lvl="1"/>
            <a:r>
              <a:rPr lang="en-US" altLang="en-US" sz="2600" dirty="0"/>
              <a:t>Higher mortality from diseases, social problems</a:t>
            </a:r>
          </a:p>
        </p:txBody>
      </p:sp>
      <p:sp>
        <p:nvSpPr>
          <p:cNvPr id="17412"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E31B6E43-9378-4AC1-92BE-B4E8FF3FE629}" type="slidenum">
              <a:rPr lang="en-US" altLang="en-US" smtClean="0"/>
              <a:pPr/>
              <a:t>18</a:t>
            </a:fld>
            <a:endParaRPr lang="en-US" altLang="en-US" dirty="0"/>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dirty="0"/>
              <a:t>National Institutes of Health (NIH)</a:t>
            </a:r>
          </a:p>
        </p:txBody>
      </p:sp>
      <p:sp>
        <p:nvSpPr>
          <p:cNvPr id="28675" name="Content Placeholder 2"/>
          <p:cNvSpPr>
            <a:spLocks noGrp="1"/>
          </p:cNvSpPr>
          <p:nvPr>
            <p:ph sz="quarter" idx="14"/>
          </p:nvPr>
        </p:nvSpPr>
        <p:spPr/>
        <p:txBody>
          <a:bodyPr/>
          <a:lstStyle/>
          <a:p>
            <a:r>
              <a:rPr lang="en-US" altLang="en-US" dirty="0"/>
              <a:t>World’</a:t>
            </a:r>
            <a:r>
              <a:rPr lang="en-US" altLang="ja-JP" dirty="0"/>
              <a:t>s largest source of funding for medical research</a:t>
            </a:r>
          </a:p>
          <a:p>
            <a:r>
              <a:rPr lang="en-US" altLang="en-US" dirty="0"/>
              <a:t>Funds universities, research institutions, its own laboratories</a:t>
            </a:r>
          </a:p>
          <a:p>
            <a:r>
              <a:rPr lang="en-US" altLang="en-US" dirty="0"/>
              <a:t>27 institutes and centers:</a:t>
            </a:r>
          </a:p>
          <a:p>
            <a:pPr lvl="1"/>
            <a:r>
              <a:rPr lang="en-US" altLang="en-US" dirty="0"/>
              <a:t>Diseases</a:t>
            </a:r>
          </a:p>
          <a:p>
            <a:pPr lvl="1"/>
            <a:r>
              <a:rPr lang="en-US" altLang="en-US" dirty="0"/>
              <a:t>Specific patient groups</a:t>
            </a:r>
          </a:p>
          <a:p>
            <a:pPr lvl="1"/>
            <a:r>
              <a:rPr lang="en-US" altLang="en-US" dirty="0"/>
              <a:t>Research issues</a:t>
            </a:r>
          </a:p>
        </p:txBody>
      </p:sp>
      <p:sp>
        <p:nvSpPr>
          <p:cNvPr id="18436"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3A395CF9-CC4E-4E6A-A861-CB57C34E1FBE}" type="slidenum">
              <a:rPr lang="en-US" altLang="en-US" smtClean="0"/>
              <a:pPr/>
              <a:t>19</a:t>
            </a:fld>
            <a:endParaRPr lang="en-US" altLang="en-US" dirty="0"/>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a:t>Office of the Inspector General (OIG)</a:t>
            </a:r>
            <a:endParaRPr lang="en-US" altLang="en-US" dirty="0"/>
          </a:p>
        </p:txBody>
      </p:sp>
      <p:sp>
        <p:nvSpPr>
          <p:cNvPr id="29699" name="Content Placeholder 2"/>
          <p:cNvSpPr>
            <a:spLocks noGrp="1"/>
          </p:cNvSpPr>
          <p:nvPr>
            <p:ph sz="quarter" idx="14"/>
          </p:nvPr>
        </p:nvSpPr>
        <p:spPr/>
        <p:txBody>
          <a:bodyPr/>
          <a:lstStyle/>
          <a:p>
            <a:r>
              <a:rPr lang="en-US" altLang="en-US" dirty="0"/>
              <a:t>Protects the integrity of HHS programs</a:t>
            </a:r>
          </a:p>
          <a:p>
            <a:pPr lvl="1"/>
            <a:r>
              <a:rPr lang="en-US" altLang="en-US" dirty="0"/>
              <a:t>Performs nationwide audits, investigations</a:t>
            </a:r>
          </a:p>
          <a:p>
            <a:pPr lvl="1"/>
            <a:r>
              <a:rPr lang="en-US" altLang="en-US" dirty="0"/>
              <a:t>Reports abuses, fraud, or waste</a:t>
            </a:r>
          </a:p>
          <a:p>
            <a:pPr lvl="1"/>
            <a:r>
              <a:rPr lang="en-US" altLang="en-US" dirty="0"/>
              <a:t>Recommends corrections</a:t>
            </a:r>
          </a:p>
          <a:p>
            <a:r>
              <a:rPr lang="en-US" altLang="en-US" dirty="0"/>
              <a:t>“Most-Wanted Health Care Fugitives”</a:t>
            </a:r>
          </a:p>
          <a:p>
            <a:pPr lvl="1"/>
            <a:r>
              <a:rPr lang="en-US" altLang="en-US" dirty="0"/>
              <a:t>Names and photos</a:t>
            </a:r>
          </a:p>
          <a:p>
            <a:pPr lvl="1"/>
            <a:r>
              <a:rPr lang="en-US" altLang="en-US" dirty="0"/>
              <a:t>Providers and public encouraged to help</a:t>
            </a:r>
          </a:p>
        </p:txBody>
      </p:sp>
      <p:sp>
        <p:nvSpPr>
          <p:cNvPr id="19460"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66948E66-8BF5-4556-9CB0-19835191876D}" type="slidenum">
              <a:rPr lang="en-US" altLang="en-US" smtClean="0"/>
              <a:pPr/>
              <a:t>20</a:t>
            </a:fld>
            <a:endParaRPr lang="en-US" altLang="en-US" dirty="0"/>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dirty="0"/>
              <a:t>Substance Abuse and Mental Health Services Administration (SAMHSA)</a:t>
            </a:r>
          </a:p>
        </p:txBody>
      </p:sp>
      <p:sp>
        <p:nvSpPr>
          <p:cNvPr id="30723" name="Content Placeholder 2"/>
          <p:cNvSpPr>
            <a:spLocks noGrp="1"/>
          </p:cNvSpPr>
          <p:nvPr>
            <p:ph sz="quarter" idx="14"/>
          </p:nvPr>
        </p:nvSpPr>
        <p:spPr>
          <a:xfrm>
            <a:off x="457200" y="1638300"/>
            <a:ext cx="8229600" cy="4572000"/>
          </a:xfrm>
        </p:spPr>
        <p:txBody>
          <a:bodyPr/>
          <a:lstStyle/>
          <a:p>
            <a:r>
              <a:rPr lang="en-US" altLang="en-US" sz="2800" dirty="0"/>
              <a:t>Improves the health of people with mental illness and abuse alcohol, tobacco, or drugs</a:t>
            </a:r>
          </a:p>
          <a:p>
            <a:r>
              <a:rPr lang="en-US" altLang="en-US" sz="2800" dirty="0"/>
              <a:t>6 strategic initiatives:</a:t>
            </a:r>
          </a:p>
          <a:p>
            <a:pPr lvl="1"/>
            <a:r>
              <a:rPr lang="en-US" altLang="en-US" sz="2400" dirty="0"/>
              <a:t>Prevent substance abuse and mental illness</a:t>
            </a:r>
          </a:p>
          <a:p>
            <a:pPr lvl="1"/>
            <a:r>
              <a:rPr lang="en-US" altLang="en-US" sz="2400" dirty="0"/>
              <a:t>Integrate health systems</a:t>
            </a:r>
          </a:p>
          <a:p>
            <a:pPr lvl="1"/>
            <a:r>
              <a:rPr lang="en-US" altLang="en-US" sz="2400" dirty="0"/>
              <a:t>Establish a trauma-informed approach in health</a:t>
            </a:r>
          </a:p>
          <a:p>
            <a:pPr lvl="1"/>
            <a:r>
              <a:rPr lang="en-US" altLang="en-US" sz="2400" dirty="0"/>
              <a:t>Provide recovery support</a:t>
            </a:r>
          </a:p>
          <a:p>
            <a:pPr lvl="1"/>
            <a:r>
              <a:rPr lang="en-US" altLang="en-US" sz="2400" dirty="0"/>
              <a:t>Promote health information technology and electronic medical records</a:t>
            </a:r>
          </a:p>
          <a:p>
            <a:pPr lvl="1"/>
            <a:r>
              <a:rPr lang="en-US" altLang="en-US" sz="2400" dirty="0"/>
              <a:t>Promote cultural sensitivity</a:t>
            </a:r>
          </a:p>
          <a:p>
            <a:pPr lvl="1"/>
            <a:endParaRPr lang="en-US" altLang="en-US" dirty="0"/>
          </a:p>
        </p:txBody>
      </p:sp>
      <p:sp>
        <p:nvSpPr>
          <p:cNvPr id="20484"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258BB2EA-5D7C-49C3-BEFD-CC653E6C479E}" type="slidenum">
              <a:rPr lang="en-US" altLang="en-US" smtClean="0"/>
              <a:pPr/>
              <a:t>21</a:t>
            </a:fld>
            <a:endParaRPr lang="en-US" altLang="en-US" dirty="0"/>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a:t>State Health Care</a:t>
            </a:r>
            <a:endParaRPr lang="en-US" altLang="en-US" dirty="0"/>
          </a:p>
        </p:txBody>
      </p:sp>
      <p:sp>
        <p:nvSpPr>
          <p:cNvPr id="31747" name="Content Placeholder 2"/>
          <p:cNvSpPr>
            <a:spLocks noGrp="1"/>
          </p:cNvSpPr>
          <p:nvPr>
            <p:ph sz="quarter" idx="14"/>
          </p:nvPr>
        </p:nvSpPr>
        <p:spPr>
          <a:xfrm>
            <a:off x="457200" y="1638300"/>
            <a:ext cx="8229600" cy="4787900"/>
          </a:xfrm>
        </p:spPr>
        <p:txBody>
          <a:bodyPr/>
          <a:lstStyle/>
          <a:p>
            <a:r>
              <a:rPr lang="en-US" altLang="en-US" sz="2800" dirty="0"/>
              <a:t>All states have a Department of Health</a:t>
            </a:r>
          </a:p>
          <a:p>
            <a:pPr lvl="1"/>
            <a:r>
              <a:rPr lang="en-US" altLang="en-US" sz="2400" dirty="0"/>
              <a:t>Organizational structures vary</a:t>
            </a:r>
          </a:p>
          <a:p>
            <a:pPr lvl="1"/>
            <a:r>
              <a:rPr lang="en-US" altLang="en-US" sz="2400" dirty="0"/>
              <a:t>Responsible for disease treatment, health promotion, care of special groups</a:t>
            </a:r>
          </a:p>
          <a:p>
            <a:pPr lvl="1"/>
            <a:r>
              <a:rPr lang="en-US" altLang="en-US" sz="2400" dirty="0"/>
              <a:t>State governments partner with HHS </a:t>
            </a:r>
          </a:p>
          <a:p>
            <a:r>
              <a:rPr lang="en-US" altLang="en-US" sz="2800" dirty="0"/>
              <a:t>National Academy for State Health Policy</a:t>
            </a:r>
          </a:p>
          <a:p>
            <a:pPr lvl="1"/>
            <a:r>
              <a:rPr lang="en-US" altLang="en-US" sz="2400" dirty="0"/>
              <a:t>Works with states to improve health care access and quality</a:t>
            </a:r>
          </a:p>
          <a:p>
            <a:pPr lvl="1"/>
            <a:r>
              <a:rPr lang="en-US" altLang="en-US" sz="2400" dirty="0"/>
              <a:t>Encourages collaboration with federal government, private companies, other states</a:t>
            </a:r>
          </a:p>
          <a:p>
            <a:pPr lvl="1"/>
            <a:r>
              <a:rPr lang="en-US" altLang="en-US" sz="2400" dirty="0"/>
              <a:t>Example: national health care reform</a:t>
            </a:r>
          </a:p>
          <a:p>
            <a:endParaRPr lang="en-US" altLang="en-US" dirty="0"/>
          </a:p>
        </p:txBody>
      </p:sp>
      <p:sp>
        <p:nvSpPr>
          <p:cNvPr id="21508"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9CEEFA1A-A9FB-4009-875F-D387CBC27E07}" type="slidenum">
              <a:rPr lang="en-US" altLang="en-US" smtClean="0"/>
              <a:pPr/>
              <a:t>22</a:t>
            </a:fld>
            <a:endParaRPr lang="en-US" altLang="en-US" dirty="0"/>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a:t>Local Health Care: </a:t>
            </a:r>
            <a:br>
              <a:rPr lang="en-US" altLang="en-US"/>
            </a:br>
            <a:r>
              <a:rPr lang="en-US" altLang="en-US"/>
              <a:t>Private Health Care Agencies</a:t>
            </a:r>
            <a:endParaRPr lang="en-US" altLang="en-US" dirty="0"/>
          </a:p>
        </p:txBody>
      </p:sp>
      <p:sp>
        <p:nvSpPr>
          <p:cNvPr id="32771" name="Content Placeholder 2"/>
          <p:cNvSpPr>
            <a:spLocks noGrp="1"/>
          </p:cNvSpPr>
          <p:nvPr>
            <p:ph sz="quarter" idx="14"/>
          </p:nvPr>
        </p:nvSpPr>
        <p:spPr/>
        <p:txBody>
          <a:bodyPr/>
          <a:lstStyle/>
          <a:p>
            <a:r>
              <a:rPr lang="en-US" altLang="en-US" dirty="0"/>
              <a:t>Independent health care providers</a:t>
            </a:r>
          </a:p>
          <a:p>
            <a:pPr lvl="1"/>
            <a:r>
              <a:rPr lang="en-US" altLang="en-US" dirty="0"/>
              <a:t>Single-provider practices</a:t>
            </a:r>
          </a:p>
          <a:p>
            <a:pPr lvl="1"/>
            <a:r>
              <a:rPr lang="en-US" altLang="en-US" dirty="0"/>
              <a:t>Group practices</a:t>
            </a:r>
          </a:p>
          <a:p>
            <a:r>
              <a:rPr lang="en-US" altLang="en-US" dirty="0"/>
              <a:t>Corporate health care</a:t>
            </a:r>
          </a:p>
          <a:p>
            <a:pPr lvl="1"/>
            <a:r>
              <a:rPr lang="en-US" altLang="en-US" dirty="0"/>
              <a:t>Employees, families, retirees</a:t>
            </a:r>
          </a:p>
          <a:p>
            <a:r>
              <a:rPr lang="en-US" altLang="en-US" dirty="0"/>
              <a:t>Some agencies operate community health centers</a:t>
            </a:r>
          </a:p>
          <a:p>
            <a:r>
              <a:rPr lang="en-US" altLang="en-US" dirty="0"/>
              <a:t>Can have for-profit or nonprofit status</a:t>
            </a:r>
          </a:p>
        </p:txBody>
      </p:sp>
      <p:sp>
        <p:nvSpPr>
          <p:cNvPr id="22532"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1CABF4C8-DE15-4BE7-9934-277A0F430DB8}" type="slidenum">
              <a:rPr lang="en-US" altLang="en-US" smtClean="0"/>
              <a:pPr/>
              <a:t>23</a:t>
            </a:fld>
            <a:endParaRPr lang="en-US" altLang="en-US" dirty="0"/>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a:t>Local Health Care: Hospitals</a:t>
            </a:r>
            <a:endParaRPr lang="en-US" altLang="en-US" dirty="0"/>
          </a:p>
        </p:txBody>
      </p:sp>
      <p:sp>
        <p:nvSpPr>
          <p:cNvPr id="33795" name="Content Placeholder 2"/>
          <p:cNvSpPr>
            <a:spLocks noGrp="1"/>
          </p:cNvSpPr>
          <p:nvPr>
            <p:ph sz="quarter" idx="14"/>
          </p:nvPr>
        </p:nvSpPr>
        <p:spPr/>
        <p:txBody>
          <a:bodyPr/>
          <a:lstStyle/>
          <a:p>
            <a:r>
              <a:rPr lang="en-US" altLang="en-US" dirty="0"/>
              <a:t>Profit or nonprofit </a:t>
            </a:r>
          </a:p>
          <a:p>
            <a:r>
              <a:rPr lang="en-US" altLang="en-US" dirty="0"/>
              <a:t>Government-supported or not</a:t>
            </a:r>
          </a:p>
          <a:p>
            <a:r>
              <a:rPr lang="en-US" altLang="en-US" dirty="0"/>
              <a:t>General or specialty </a:t>
            </a:r>
          </a:p>
          <a:p>
            <a:pPr lvl="1"/>
            <a:r>
              <a:rPr lang="en-US" altLang="en-US" dirty="0"/>
              <a:t>University-affiliated or community-based</a:t>
            </a:r>
          </a:p>
          <a:p>
            <a:pPr lvl="1"/>
            <a:r>
              <a:rPr lang="en-US" altLang="en-US" dirty="0"/>
              <a:t>Single or chain</a:t>
            </a:r>
          </a:p>
          <a:p>
            <a:pPr lvl="1"/>
            <a:r>
              <a:rPr lang="en-US" altLang="en-US" dirty="0"/>
              <a:t>Critical-access hospitals get Medicare reimbursement</a:t>
            </a:r>
          </a:p>
          <a:p>
            <a:endParaRPr lang="en-US" altLang="en-US" dirty="0"/>
          </a:p>
        </p:txBody>
      </p:sp>
      <p:sp>
        <p:nvSpPr>
          <p:cNvPr id="23556"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C006DFF2-5550-4168-90F7-419EC78DCB0D}" type="slidenum">
              <a:rPr lang="en-US" altLang="en-US" smtClean="0"/>
              <a:pPr/>
              <a:t>24</a:t>
            </a:fld>
            <a:endParaRPr lang="en-US" altLang="en-US" dirty="0"/>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a:t>Delivering Health Care, Part 1</a:t>
            </a:r>
            <a:br>
              <a:rPr lang="en-US" altLang="en-US"/>
            </a:br>
            <a:r>
              <a:rPr lang="en-US" altLang="en-US"/>
              <a:t>Summary - Lecture a</a:t>
            </a:r>
            <a:endParaRPr lang="en-US" altLang="en-US" dirty="0"/>
          </a:p>
        </p:txBody>
      </p:sp>
      <p:sp>
        <p:nvSpPr>
          <p:cNvPr id="34819" name="Content Placeholder 2"/>
          <p:cNvSpPr>
            <a:spLocks noGrp="1"/>
          </p:cNvSpPr>
          <p:nvPr>
            <p:ph type="body" sz="quarter" idx="11"/>
          </p:nvPr>
        </p:nvSpPr>
        <p:spPr>
          <a:xfrm>
            <a:off x="457200" y="1612900"/>
            <a:ext cx="8229600" cy="4650740"/>
          </a:xfrm>
        </p:spPr>
        <p:txBody>
          <a:bodyPr/>
          <a:lstStyle/>
          <a:p>
            <a:r>
              <a:rPr lang="en-US" altLang="en-US" sz="3000" dirty="0"/>
              <a:t>HHS</a:t>
            </a:r>
          </a:p>
          <a:p>
            <a:pPr lvl="1"/>
            <a:r>
              <a:rPr lang="en-US" altLang="en-US" sz="2600" dirty="0"/>
              <a:t>Described organization of health care at federal, state and local levels</a:t>
            </a:r>
          </a:p>
          <a:p>
            <a:pPr lvl="1"/>
            <a:r>
              <a:rPr lang="en-US" altLang="en-US" sz="2600" dirty="0"/>
              <a:t>Provides oversight through eleven operating divisions</a:t>
            </a:r>
          </a:p>
          <a:p>
            <a:r>
              <a:rPr lang="en-US" altLang="en-US" sz="3000" dirty="0"/>
              <a:t>States run their own departments</a:t>
            </a:r>
          </a:p>
          <a:p>
            <a:pPr lvl="1"/>
            <a:r>
              <a:rPr lang="en-US" altLang="en-US" sz="2600" dirty="0"/>
              <a:t>Accessed locally through private practices, clinics and hospitals</a:t>
            </a:r>
          </a:p>
          <a:p>
            <a:r>
              <a:rPr lang="en-US" altLang="en-US" sz="3000" dirty="0"/>
              <a:t>Overall goal – ensure the health of all Americans</a:t>
            </a:r>
          </a:p>
        </p:txBody>
      </p:sp>
      <p:sp>
        <p:nvSpPr>
          <p:cNvPr id="24580"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50A2215C-E2DF-4F84-B2CF-D79F7C84F26E}" type="slidenum">
              <a:rPr lang="en-US" altLang="en-US" smtClean="0"/>
              <a:pPr/>
              <a:t>25</a:t>
            </a:fld>
            <a:endParaRPr lang="en-US" altLang="en-US" dirty="0"/>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Delivering Health Care, Part 1</a:t>
            </a:r>
            <a:br>
              <a:rPr lang="en-US" altLang="en-US" dirty="0"/>
            </a:br>
            <a:r>
              <a:rPr lang="en-US" altLang="en-US" dirty="0"/>
              <a:t>References – 1 – Lecture a</a:t>
            </a:r>
            <a:endParaRPr lang="en-US" dirty="0"/>
          </a:p>
        </p:txBody>
      </p:sp>
      <p:sp>
        <p:nvSpPr>
          <p:cNvPr id="3" name="Text Placeholder 2"/>
          <p:cNvSpPr>
            <a:spLocks noGrp="1"/>
          </p:cNvSpPr>
          <p:nvPr>
            <p:ph type="body" sz="quarter" idx="16"/>
          </p:nvPr>
        </p:nvSpPr>
        <p:spPr>
          <a:xfrm>
            <a:off x="457200" y="1600200"/>
            <a:ext cx="8229600" cy="4663440"/>
          </a:xfrm>
        </p:spPr>
        <p:txBody>
          <a:bodyPr/>
          <a:lstStyle/>
          <a:p>
            <a:r>
              <a:rPr lang="en-US" altLang="en-US" dirty="0"/>
              <a:t>References </a:t>
            </a:r>
          </a:p>
          <a:p>
            <a:r>
              <a:rPr lang="en-US" altLang="en-US" b="0" dirty="0"/>
              <a:t>Administration for Children and Families. </a:t>
            </a:r>
            <a:r>
              <a:rPr lang="en-US" altLang="en-US" b="0" dirty="0">
                <a:hlinkClick r:id="rId4" tooltip="URL to the U.S. Department of Health and Human Services Administration for Children and Families website"/>
              </a:rPr>
              <a:t>http://www.acf.hhs.gov</a:t>
            </a:r>
            <a:r>
              <a:rPr lang="en-US" altLang="en-US" b="0" dirty="0"/>
              <a:t>. Accessed January 19, 2017.</a:t>
            </a:r>
          </a:p>
          <a:p>
            <a:r>
              <a:rPr lang="en-US" altLang="en-US" b="0" dirty="0"/>
              <a:t>Administration on Aging. </a:t>
            </a:r>
            <a:r>
              <a:rPr lang="en-US" altLang="en-US" b="0" dirty="0">
                <a:hlinkClick r:id="rId5" tooltip="URL for the U.S. Department of Health and Human Services Administration for Community Living, Administration on Aging"/>
              </a:rPr>
              <a:t>http://www.aoa.acl.gov/aging_statistics/index.aspx</a:t>
            </a:r>
            <a:r>
              <a:rPr lang="en-US" altLang="en-US" b="0" dirty="0"/>
              <a:t>. Accessed January 19, 2017.</a:t>
            </a:r>
          </a:p>
          <a:p>
            <a:r>
              <a:rPr lang="en-US" altLang="en-US" b="0" dirty="0"/>
              <a:t>Agency for Health Care Research and Quality. </a:t>
            </a:r>
            <a:r>
              <a:rPr lang="en-US" altLang="en-US" b="0" dirty="0">
                <a:hlinkClick r:id="rId6" tooltip="URL to the Agency for Healthcare Research and Quality"/>
              </a:rPr>
              <a:t>http://www.ahrq.gov</a:t>
            </a:r>
            <a:r>
              <a:rPr lang="en-US" altLang="en-US" b="0" dirty="0"/>
              <a:t>. Accessed January 19, 2017.</a:t>
            </a:r>
          </a:p>
          <a:p>
            <a:r>
              <a:rPr lang="en-US" altLang="en-US" b="0" dirty="0"/>
              <a:t>Agency for Toxic Substances and Disease. Agency for Toxic Substances and Disease Registry. </a:t>
            </a:r>
            <a:r>
              <a:rPr lang="en-US" altLang="en-US" b="0" dirty="0">
                <a:hlinkClick r:id="rId7" tooltip="URL for the Agency for Toxic Substances and Disease Registry"/>
              </a:rPr>
              <a:t>http://www.atsdr.cdc.gov</a:t>
            </a:r>
            <a:r>
              <a:rPr lang="en-US" altLang="en-US" b="0" dirty="0"/>
              <a:t>. Updated January 18, 2017. Accessed January 19, 2017.</a:t>
            </a:r>
          </a:p>
          <a:p>
            <a:r>
              <a:rPr lang="en-US" altLang="en-US" b="0" dirty="0"/>
              <a:t>Alliance for Advancing Nonprofit Health Care. The value of nonprofit health care. </a:t>
            </a:r>
            <a:r>
              <a:rPr lang="en-US" altLang="en-US" b="0" dirty="0">
                <a:hlinkClick r:id="rId8" tooltip="URL for PDF file named The Value of Nonprofit Health Care"/>
              </a:rPr>
              <a:t>http://www.nonprofithealthcare.org/reports/5_value.pdf</a:t>
            </a:r>
            <a:r>
              <a:rPr lang="en-US" altLang="en-US" b="0" dirty="0"/>
              <a:t>. Accessed January 19, 2017.</a:t>
            </a:r>
          </a:p>
          <a:p>
            <a:r>
              <a:rPr lang="en-US" altLang="en-US" b="0" dirty="0"/>
              <a:t>Centers for Disease Control and Prevention. </a:t>
            </a:r>
            <a:r>
              <a:rPr lang="en-US" altLang="en-US" b="0" dirty="0">
                <a:hlinkClick r:id="rId9" tooltip="The URL to the Centers for Disease Control and Prevention"/>
              </a:rPr>
              <a:t>http://www.cdc.gov</a:t>
            </a:r>
            <a:r>
              <a:rPr lang="en-US" altLang="en-US" b="0" dirty="0"/>
              <a:t>. Accessed January 19, 2017.</a:t>
            </a:r>
          </a:p>
          <a:p>
            <a:r>
              <a:rPr lang="en-US" altLang="en-US" b="0" dirty="0"/>
              <a:t>Centers for Medicare and Medicaid Services. CMS programs and information. </a:t>
            </a:r>
            <a:r>
              <a:rPr lang="en-US" altLang="en-US" b="0" dirty="0">
                <a:hlinkClick r:id="rId10" tooltip="URL to the Centers for Medicare and Medicaid Services"/>
              </a:rPr>
              <a:t>http://www.cms.gov</a:t>
            </a:r>
            <a:r>
              <a:rPr lang="en-US" altLang="en-US" b="0" dirty="0"/>
              <a:t>. Accessed January 19, 2017.</a:t>
            </a:r>
          </a:p>
          <a:p>
            <a:r>
              <a:rPr lang="en-US" altLang="en-US" b="0" dirty="0"/>
              <a:t>Corporate Health Care Coalition. </a:t>
            </a:r>
            <a:r>
              <a:rPr lang="en-US" altLang="en-US" b="0" dirty="0">
                <a:hlinkClick r:id="rId11" tooltip="URL to the Corporate Health Care Coalition"/>
              </a:rPr>
              <a:t>http://www.corporatehealthcare.org</a:t>
            </a:r>
            <a:r>
              <a:rPr lang="en-US" altLang="en-US" b="0" dirty="0"/>
              <a:t>. Accessed January 19, 2017.</a:t>
            </a:r>
          </a:p>
        </p:txBody>
      </p:sp>
      <p:sp>
        <p:nvSpPr>
          <p:cNvPr id="6" name="Slide Number Placeholder 5"/>
          <p:cNvSpPr>
            <a:spLocks noGrp="1"/>
          </p:cNvSpPr>
          <p:nvPr>
            <p:ph type="sldNum" sz="quarter" idx="4"/>
          </p:nvPr>
        </p:nvSpPr>
        <p:spPr/>
        <p:txBody>
          <a:bodyPr/>
          <a:lstStyle/>
          <a:p>
            <a:fld id="{F3BF8891-5E06-46C2-89A4-6DB85D39BA35}" type="slidenum">
              <a:rPr lang="en-US" smtClean="0"/>
              <a:pPr/>
              <a:t>26</a:t>
            </a:fld>
            <a:endParaRPr lang="en-US" dirty="0"/>
          </a:p>
        </p:txBody>
      </p:sp>
    </p:spTree>
    <p:custDataLst>
      <p:tags r:id="rId1"/>
    </p:custDataLst>
    <p:extLst>
      <p:ext uri="{BB962C8B-B14F-4D97-AF65-F5344CB8AC3E}">
        <p14:creationId xmlns:p14="http://schemas.microsoft.com/office/powerpoint/2010/main" val="29084453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en-US" dirty="0"/>
              <a:t>Delivering Health Care, Part 1</a:t>
            </a:r>
            <a:br>
              <a:rPr lang="en-US" altLang="en-US" dirty="0"/>
            </a:br>
            <a:r>
              <a:rPr lang="en-US" altLang="en-US" dirty="0"/>
              <a:t>References – 2 – Lecture a</a:t>
            </a:r>
          </a:p>
        </p:txBody>
      </p:sp>
      <p:sp>
        <p:nvSpPr>
          <p:cNvPr id="3" name="Text Placeholder 2"/>
          <p:cNvSpPr>
            <a:spLocks noGrp="1"/>
          </p:cNvSpPr>
          <p:nvPr>
            <p:ph type="body" sz="quarter" idx="16"/>
          </p:nvPr>
        </p:nvSpPr>
        <p:spPr>
          <a:xfrm>
            <a:off x="457200" y="1600200"/>
            <a:ext cx="8229600" cy="4305925"/>
          </a:xfrm>
        </p:spPr>
        <p:txBody>
          <a:bodyPr/>
          <a:lstStyle/>
          <a:p>
            <a:r>
              <a:rPr lang="en-US" altLang="en-US" dirty="0"/>
              <a:t>References</a:t>
            </a:r>
            <a:r>
              <a:rPr lang="en-US" altLang="en-US" b="0" dirty="0"/>
              <a:t> </a:t>
            </a:r>
          </a:p>
          <a:p>
            <a:r>
              <a:rPr lang="en-US" altLang="en-US" b="0" dirty="0"/>
              <a:t>Health Resources and Services Administration. </a:t>
            </a:r>
            <a:r>
              <a:rPr lang="en-US" altLang="en-US" b="0" dirty="0">
                <a:hlinkClick r:id="rId4" tooltip="URL to the Health Resources and Services Administration"/>
              </a:rPr>
              <a:t>http://www.hrsa.gov/index.html</a:t>
            </a:r>
            <a:r>
              <a:rPr lang="en-US" altLang="en-US" b="0" dirty="0"/>
              <a:t>. Accessed January 19, 2017.</a:t>
            </a:r>
          </a:p>
          <a:p>
            <a:r>
              <a:rPr lang="en-US" altLang="en-US" b="0" dirty="0"/>
              <a:t>HHS.gov. </a:t>
            </a:r>
            <a:r>
              <a:rPr lang="en-US" altLang="en-US" b="0" dirty="0">
                <a:hlinkClick r:id="rId5" tooltip="URL for Health and Human Services"/>
              </a:rPr>
              <a:t>http://www.hhs.gov</a:t>
            </a:r>
            <a:r>
              <a:rPr lang="en-US" altLang="en-US" b="0" dirty="0"/>
              <a:t>. Accessed January 19, 2017.</a:t>
            </a:r>
          </a:p>
          <a:p>
            <a:r>
              <a:rPr lang="en-US" altLang="en-US" b="0" dirty="0"/>
              <a:t>Indian Health Service. </a:t>
            </a:r>
            <a:r>
              <a:rPr lang="en-US" altLang="en-US" b="0" dirty="0">
                <a:hlinkClick r:id="rId6" tooltip="URL for Indian Health Service"/>
              </a:rPr>
              <a:t>http://www.ihs.gov</a:t>
            </a:r>
            <a:r>
              <a:rPr lang="en-US" altLang="en-US" b="0" dirty="0"/>
              <a:t>. Accessed January 19, 2017.</a:t>
            </a:r>
          </a:p>
          <a:p>
            <a:r>
              <a:rPr lang="en-US" altLang="en-US" b="0" dirty="0"/>
              <a:t>Indian Health Service. IHS fact sheets: Indian health disparities. </a:t>
            </a:r>
            <a:r>
              <a:rPr lang="en-US" altLang="en-US" b="0" dirty="0">
                <a:hlinkClick r:id="rId7" tooltip="URL to Indian Health Service Newsroom Factsheet on Disparities"/>
              </a:rPr>
              <a:t>https://www.ihs.gov/newsroom/factsheets/disparities/</a:t>
            </a:r>
            <a:r>
              <a:rPr lang="en-US" altLang="en-US" b="0" dirty="0"/>
              <a:t>. Updated March 2016. Accessed January 19, 2017.</a:t>
            </a:r>
          </a:p>
          <a:p>
            <a:r>
              <a:rPr lang="en-US" altLang="en-US" b="0" dirty="0"/>
              <a:t>Medicare.gov. </a:t>
            </a:r>
            <a:r>
              <a:rPr lang="en-US" altLang="en-US" b="0" dirty="0">
                <a:hlinkClick r:id="rId8" tooltip="URL to the Official U.S. Government Site for Medicare"/>
              </a:rPr>
              <a:t>http://www.medicare.gov</a:t>
            </a:r>
            <a:r>
              <a:rPr lang="en-US" altLang="en-US" b="0" dirty="0"/>
              <a:t>. Accessed January 19, 2017.</a:t>
            </a:r>
          </a:p>
          <a:p>
            <a:r>
              <a:rPr lang="en-US" altLang="en-US" b="0" dirty="0"/>
              <a:t>Census Bureau. Medicare &amp; Medicaid. </a:t>
            </a:r>
            <a:r>
              <a:rPr lang="en-US" altLang="en-US" b="0" dirty="0">
                <a:hlinkClick r:id="rId9" tooltip="URL for United States Census Bureau web page titled Medicare and Medicaid, Age and Income"/>
              </a:rPr>
              <a:t>http://blogs.census.gov/2013/09/17/medicare-and-medicaid-age-and-income-2/</a:t>
            </a:r>
            <a:r>
              <a:rPr lang="en-US" altLang="en-US" b="0" dirty="0"/>
              <a:t>. Accessed January 19, 2017.</a:t>
            </a:r>
          </a:p>
          <a:p>
            <a:r>
              <a:rPr lang="en-US" altLang="en-US" b="0" dirty="0"/>
              <a:t>Medline Plus. Medicare. </a:t>
            </a:r>
            <a:r>
              <a:rPr lang="en-US" altLang="en-US" b="0" dirty="0">
                <a:hlinkClick r:id="rId10" tooltip="URL to U.S. National Library of Medicine Medline Plus website on Medicare"/>
              </a:rPr>
              <a:t>http://www.nlm.nih.gov/medlineplus/medicare.html</a:t>
            </a:r>
            <a:r>
              <a:rPr lang="en-US" altLang="en-US" b="0" dirty="0"/>
              <a:t>. Updated March 16, 2011. Accessed January 19, 2017.</a:t>
            </a:r>
          </a:p>
          <a:p>
            <a:r>
              <a:rPr lang="en-US" altLang="en-US" b="0" dirty="0"/>
              <a:t>National Academy for State Health Policy. </a:t>
            </a:r>
            <a:r>
              <a:rPr lang="en-US" altLang="en-US" b="0" dirty="0">
                <a:hlinkClick r:id="rId11" tooltip="URL to the National Academy for State Health Policy"/>
              </a:rPr>
              <a:t>http://www.nashp.org</a:t>
            </a:r>
            <a:r>
              <a:rPr lang="en-US" altLang="en-US" b="0" dirty="0"/>
              <a:t>. Updated March 2011. Accessed January 19, 2017.</a:t>
            </a:r>
          </a:p>
        </p:txBody>
      </p:sp>
      <p:sp>
        <p:nvSpPr>
          <p:cNvPr id="26629"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818E8FDB-DE10-4CAF-A78B-F63FE8164265}" type="slidenum">
              <a:rPr lang="en-US" altLang="en-US" smtClean="0"/>
              <a:pPr/>
              <a:t>27</a:t>
            </a:fld>
            <a:endParaRPr lang="en-US" altLang="en-US" dirty="0"/>
          </a:p>
        </p:txBody>
      </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en-US" dirty="0"/>
              <a:t>Delivering Health Care, Part 1</a:t>
            </a:r>
            <a:br>
              <a:rPr lang="en-US" altLang="en-US" dirty="0"/>
            </a:br>
            <a:r>
              <a:rPr lang="en-US" altLang="en-US" dirty="0"/>
              <a:t>References – 3 – Lecture a</a:t>
            </a:r>
          </a:p>
        </p:txBody>
      </p:sp>
      <p:sp>
        <p:nvSpPr>
          <p:cNvPr id="3" name="Text Placeholder 2"/>
          <p:cNvSpPr>
            <a:spLocks noGrp="1"/>
          </p:cNvSpPr>
          <p:nvPr>
            <p:ph type="body" sz="quarter" idx="16"/>
          </p:nvPr>
        </p:nvSpPr>
        <p:spPr>
          <a:xfrm>
            <a:off x="457200" y="1600199"/>
            <a:ext cx="8229600" cy="3822913"/>
          </a:xfrm>
        </p:spPr>
        <p:txBody>
          <a:bodyPr/>
          <a:lstStyle/>
          <a:p>
            <a:r>
              <a:rPr lang="en-US" altLang="en-US" dirty="0"/>
              <a:t>References </a:t>
            </a:r>
          </a:p>
          <a:p>
            <a:r>
              <a:rPr lang="en-US" altLang="en-US" b="0" dirty="0"/>
              <a:t>National Association of Community Health Centers. </a:t>
            </a:r>
            <a:r>
              <a:rPr lang="en-US" altLang="en-US" b="0" dirty="0">
                <a:hlinkClick r:id="rId4" tooltip="URL for National Association of Community Health Centers"/>
              </a:rPr>
              <a:t>http://www.nachc.org</a:t>
            </a:r>
            <a:r>
              <a:rPr lang="en-US" altLang="en-US" b="0" dirty="0"/>
              <a:t>. Accessed January 19, 2017.</a:t>
            </a:r>
          </a:p>
          <a:p>
            <a:r>
              <a:rPr lang="en-US" b="0" dirty="0"/>
              <a:t>National Institutes of Health. </a:t>
            </a:r>
            <a:r>
              <a:rPr lang="en-US" b="0" dirty="0">
                <a:hlinkClick r:id="rId5" tooltip="URL to the National Institutes of Health"/>
              </a:rPr>
              <a:t>http://www.nih.gov</a:t>
            </a:r>
            <a:r>
              <a:rPr lang="en-US" b="0" dirty="0"/>
              <a:t>. </a:t>
            </a:r>
            <a:r>
              <a:rPr lang="en-US" altLang="en-US" b="0" dirty="0"/>
              <a:t>Accessed January 19, 2017.</a:t>
            </a:r>
          </a:p>
          <a:p>
            <a:r>
              <a:rPr lang="en-US" b="0" dirty="0"/>
              <a:t>Office of Inspector General. </a:t>
            </a:r>
            <a:r>
              <a:rPr lang="en-US" b="0" dirty="0">
                <a:hlinkClick r:id="rId6" tooltip="URL to the U.S. Department of Health and Human Services Office of the Inspector General"/>
              </a:rPr>
              <a:t>http://oig.hhs.gov</a:t>
            </a:r>
            <a:r>
              <a:rPr lang="en-US" b="0" dirty="0"/>
              <a:t>. </a:t>
            </a:r>
            <a:r>
              <a:rPr lang="en-US" altLang="en-US" b="0" dirty="0"/>
              <a:t>Accessed January 19, 2017.</a:t>
            </a:r>
          </a:p>
          <a:p>
            <a:r>
              <a:rPr lang="en-US" altLang="en-US" b="0" dirty="0"/>
              <a:t>Office of the Inspector General. 2016 Work Plan. </a:t>
            </a:r>
            <a:r>
              <a:rPr lang="en-US" altLang="en-US" b="0" dirty="0">
                <a:hlinkClick r:id="rId7" tooltip="URL for 80 page PDF from U.S. Dept of Health and Human Services Office of the Inspector General titled Work Plan Fiscal 2016"/>
              </a:rPr>
              <a:t>http://oig.hhs.gov/reports-and-publications/archives/workplan/2016/oig-work-plan-2016.pdf</a:t>
            </a:r>
            <a:r>
              <a:rPr lang="en-US" altLang="en-US" b="0" dirty="0"/>
              <a:t>. Accessed January 19, 2017.</a:t>
            </a:r>
          </a:p>
          <a:p>
            <a:r>
              <a:rPr lang="en-US" b="0" dirty="0"/>
              <a:t>Rural Health Information Hub. Frequently asked questions. </a:t>
            </a:r>
            <a:r>
              <a:rPr lang="en-US" b="0" dirty="0">
                <a:hlinkClick r:id="rId8" tooltip="URL to Frequently Asked Questions on Rural Health Information Hub website"/>
              </a:rPr>
              <a:t>https://www.ruralhealthinfo.org/topics/critical-access-hospitals#faqs</a:t>
            </a:r>
            <a:r>
              <a:rPr lang="en-US" b="0" dirty="0"/>
              <a:t>. </a:t>
            </a:r>
            <a:r>
              <a:rPr lang="en-US" altLang="en-US" b="0" dirty="0"/>
              <a:t>Accessed January 19, 2017.</a:t>
            </a:r>
          </a:p>
          <a:p>
            <a:r>
              <a:rPr lang="en-US" b="0" dirty="0"/>
              <a:t>Substance Abuse and Mental Health Services Administration. </a:t>
            </a:r>
            <a:r>
              <a:rPr lang="en-US" b="0" dirty="0">
                <a:hlinkClick r:id="rId9" tooltip="URL to Substance Abuse and Mental Health Services Administration"/>
              </a:rPr>
              <a:t>http://www.samhsa.gov</a:t>
            </a:r>
            <a:r>
              <a:rPr lang="en-US" b="0" dirty="0"/>
              <a:t>. </a:t>
            </a:r>
            <a:r>
              <a:rPr lang="en-US" altLang="en-US" b="0" dirty="0"/>
              <a:t>Accessed January 19, 2017.</a:t>
            </a:r>
          </a:p>
          <a:p>
            <a:r>
              <a:rPr lang="en-US" b="0" dirty="0"/>
              <a:t>U.S. Food and Drug Administration. </a:t>
            </a:r>
            <a:r>
              <a:rPr lang="en-US" b="0" dirty="0">
                <a:hlinkClick r:id="rId10" tooltip="URL to U.S. Department of Health and Human Services, U.S. Food and Drug Administration"/>
              </a:rPr>
              <a:t>http://www.fda.gov</a:t>
            </a:r>
            <a:r>
              <a:rPr lang="en-US" b="0" dirty="0"/>
              <a:t>. </a:t>
            </a:r>
            <a:r>
              <a:rPr lang="en-US" altLang="en-US" b="0" dirty="0"/>
              <a:t>Accessed January 19, 2017.</a:t>
            </a:r>
          </a:p>
          <a:p>
            <a:endParaRPr lang="en-US" b="0" dirty="0"/>
          </a:p>
          <a:p>
            <a:endParaRPr lang="en-US" b="0" dirty="0"/>
          </a:p>
        </p:txBody>
      </p:sp>
      <p:sp>
        <p:nvSpPr>
          <p:cNvPr id="36868" name="Text Placeholder 4"/>
          <p:cNvSpPr>
            <a:spLocks noGrp="1"/>
          </p:cNvSpPr>
          <p:nvPr>
            <p:ph type="body" sz="quarter" idx="20"/>
          </p:nvPr>
        </p:nvSpPr>
        <p:spPr>
          <a:xfrm>
            <a:off x="456227" y="5423112"/>
            <a:ext cx="8229600" cy="956050"/>
          </a:xfrm>
        </p:spPr>
        <p:txBody>
          <a:bodyPr/>
          <a:lstStyle/>
          <a:p>
            <a:r>
              <a:rPr lang="en-US" altLang="en-US" dirty="0"/>
              <a:t>Images</a:t>
            </a:r>
          </a:p>
          <a:p>
            <a:r>
              <a:rPr lang="en-US" altLang="en-US" b="0" dirty="0"/>
              <a:t>Slide 5: US Department of Health and Human Services organizational chart. Available from </a:t>
            </a:r>
            <a:r>
              <a:rPr lang="en-US" altLang="en-US" b="0" dirty="0">
                <a:hlinkClick r:id="rId11" tooltip="URL to organizational chart for health and human services"/>
              </a:rPr>
              <a:t>http://www.hhs.gov/about/orgchart/</a:t>
            </a:r>
            <a:r>
              <a:rPr lang="en-US" altLang="en-US" b="0" dirty="0"/>
              <a:t>. Accessed January 19, 2017. </a:t>
            </a:r>
          </a:p>
          <a:p>
            <a:endParaRPr lang="en-US" altLang="en-US" dirty="0"/>
          </a:p>
        </p:txBody>
      </p:sp>
      <p:sp>
        <p:nvSpPr>
          <p:cNvPr id="26629"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818E8FDB-DE10-4CAF-A78B-F63FE8164265}" type="slidenum">
              <a:rPr lang="en-US" altLang="en-US" smtClean="0"/>
              <a:pPr/>
              <a:t>28</a:t>
            </a:fld>
            <a:endParaRPr lang="en-US" altLang="en-US" dirty="0"/>
          </a:p>
        </p:txBody>
      </p:sp>
    </p:spTree>
    <p:custDataLst>
      <p:tags r:id="rId1"/>
    </p:custDataLst>
    <p:extLst>
      <p:ext uri="{BB962C8B-B14F-4D97-AF65-F5344CB8AC3E}">
        <p14:creationId xmlns:p14="http://schemas.microsoft.com/office/powerpoint/2010/main" val="3438076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7"/>
            <a:ext cx="8229600" cy="2168311"/>
          </a:xfrm>
        </p:spPr>
        <p:txBody>
          <a:bodyPr/>
          <a:lstStyle/>
          <a:p>
            <a:r>
              <a:rPr lang="en-US" altLang="en-US" dirty="0"/>
              <a:t>Introduction to Health Care</a:t>
            </a:r>
            <a:br>
              <a:rPr lang="en-US" altLang="en-US" dirty="0"/>
            </a:br>
            <a:r>
              <a:rPr lang="en-US" altLang="en-US" dirty="0"/>
              <a:t>and Public Health in the U.S.</a:t>
            </a:r>
            <a:br>
              <a:rPr lang="en-US" dirty="0"/>
            </a:br>
            <a:r>
              <a:rPr lang="en-US" altLang="en-US" dirty="0"/>
              <a:t>Delivering Health Care, Part 1</a:t>
            </a:r>
            <a:br>
              <a:rPr lang="en-US" altLang="en-US" dirty="0"/>
            </a:br>
            <a:r>
              <a:rPr lang="en-US" altLang="en-US" dirty="0"/>
              <a:t>Lecture a</a:t>
            </a:r>
            <a:endParaRPr lang="en-US" dirty="0"/>
          </a:p>
        </p:txBody>
      </p:sp>
      <p:sp>
        <p:nvSpPr>
          <p:cNvPr id="8" name="Content Placeholder 7"/>
          <p:cNvSpPr>
            <a:spLocks noGrp="1"/>
          </p:cNvSpPr>
          <p:nvPr>
            <p:ph sz="quarter" idx="14"/>
          </p:nvPr>
        </p:nvSpPr>
        <p:spPr/>
        <p:txBody>
          <a:bodyPr/>
          <a:lstStyle/>
          <a:p>
            <a:r>
              <a:rPr lang="en-US" dirty="0"/>
              <a:t>This material was developed by Oregon Health &amp; Science University, funded by the Department of Health and Human Services, Office of the National Coordinator for Health Information Technology under Award Number 90WT0001.</a:t>
            </a:r>
          </a:p>
        </p:txBody>
      </p:sp>
      <p:sp>
        <p:nvSpPr>
          <p:cNvPr id="6" name="Slide Number Placeholder 5"/>
          <p:cNvSpPr>
            <a:spLocks noGrp="1"/>
          </p:cNvSpPr>
          <p:nvPr>
            <p:ph type="sldNum" sz="quarter" idx="4"/>
          </p:nvPr>
        </p:nvSpPr>
        <p:spPr/>
        <p:txBody>
          <a:bodyPr/>
          <a:lstStyle/>
          <a:p>
            <a:fld id="{F3BF8891-5E06-46C2-89A4-6DB85D39BA35}" type="slidenum">
              <a:rPr lang="en-US" smtClean="0"/>
              <a:pPr/>
              <a:t>29</a:t>
            </a:fld>
            <a:endParaRPr lang="en-US" dirty="0"/>
          </a:p>
        </p:txBody>
      </p:sp>
    </p:spTree>
    <p:custDataLst>
      <p:tags r:id="rId1"/>
    </p:custDataLst>
    <p:extLst>
      <p:ext uri="{BB962C8B-B14F-4D97-AF65-F5344CB8AC3E}">
        <p14:creationId xmlns:p14="http://schemas.microsoft.com/office/powerpoint/2010/main" val="28061458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Introduction to Health Care</a:t>
            </a:r>
            <a:br>
              <a:rPr lang="en-US" altLang="en-US" dirty="0"/>
            </a:br>
            <a:r>
              <a:rPr lang="en-US" altLang="en-US" dirty="0"/>
              <a:t>and Public Health in the U.S.</a:t>
            </a:r>
            <a:endParaRPr lang="en-US" dirty="0"/>
          </a:p>
        </p:txBody>
      </p:sp>
      <p:sp>
        <p:nvSpPr>
          <p:cNvPr id="3" name="Text Placeholder 2"/>
          <p:cNvSpPr>
            <a:spLocks noGrp="1"/>
          </p:cNvSpPr>
          <p:nvPr>
            <p:ph type="body" sz="half" idx="2"/>
          </p:nvPr>
        </p:nvSpPr>
        <p:spPr/>
        <p:txBody>
          <a:bodyPr/>
          <a:lstStyle/>
          <a:p>
            <a:r>
              <a:rPr lang="en-US" altLang="en-US" dirty="0"/>
              <a:t>Delivering Health Care, Part 1</a:t>
            </a:r>
          </a:p>
        </p:txBody>
      </p:sp>
      <p:sp>
        <p:nvSpPr>
          <p:cNvPr id="4" name="Text Placeholder 3"/>
          <p:cNvSpPr>
            <a:spLocks noGrp="1"/>
          </p:cNvSpPr>
          <p:nvPr>
            <p:ph type="body" sz="quarter" idx="11"/>
          </p:nvPr>
        </p:nvSpPr>
        <p:spPr/>
        <p:txBody>
          <a:bodyPr/>
          <a:lstStyle/>
          <a:p>
            <a:r>
              <a:rPr lang="en-US" altLang="en-US" dirty="0"/>
              <a:t>Lecture b</a:t>
            </a:r>
          </a:p>
        </p:txBody>
      </p:sp>
      <p:sp>
        <p:nvSpPr>
          <p:cNvPr id="5" name="Text Placeholder 4"/>
          <p:cNvSpPr>
            <a:spLocks noGrp="1"/>
          </p:cNvSpPr>
          <p:nvPr>
            <p:ph type="body" sz="quarter" idx="12"/>
          </p:nvPr>
        </p:nvSpPr>
        <p:spPr/>
        <p:txBody>
          <a:bodyPr/>
          <a:lstStyle/>
          <a:p>
            <a:r>
              <a:rPr lang="en-US" dirty="0"/>
              <a:t>This material (Comp 1 Unit 2) was developed by Oregon Health &amp; Science University, funded by the Department of Health and Human Services, Office of the National Coordinator for Health Information Technology under Award Number 90WT0001. </a:t>
            </a:r>
          </a:p>
          <a:p>
            <a:r>
              <a:rPr lang="en-US" dirty="0"/>
              <a:t>This work is licensed under the Creative Commons Attribution-NonCommercial-ShareAlike 4.0 International License. To view a copy of this license, visit </a:t>
            </a:r>
            <a:r>
              <a:rPr lang="en-US" dirty="0">
                <a:hlinkClick r:id="rId4" tooltip="URL for Creative Commons Attribution-NonCommercial-ShareAlike 4.0 International License"/>
              </a:rPr>
              <a:t>http://creativecommons.org/licenses/by-nc-sa/4.0/</a:t>
            </a:r>
            <a:r>
              <a:rPr lang="en-US" dirty="0"/>
              <a:t>.</a:t>
            </a:r>
          </a:p>
        </p:txBody>
      </p:sp>
    </p:spTree>
    <p:custDataLst>
      <p:tags r:id="rId1"/>
    </p:custDataLst>
    <p:extLst>
      <p:ext uri="{BB962C8B-B14F-4D97-AF65-F5344CB8AC3E}">
        <p14:creationId xmlns:p14="http://schemas.microsoft.com/office/powerpoint/2010/main" val="39432158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Delivering Health Care, Part 1</a:t>
            </a:r>
            <a:br>
              <a:rPr lang="en-US" dirty="0"/>
            </a:br>
            <a:r>
              <a:rPr lang="en-US" dirty="0"/>
              <a:t>Learning Objectives</a:t>
            </a:r>
          </a:p>
        </p:txBody>
      </p:sp>
      <p:sp>
        <p:nvSpPr>
          <p:cNvPr id="3" name="Content Placeholder 2"/>
          <p:cNvSpPr>
            <a:spLocks noGrp="1"/>
          </p:cNvSpPr>
          <p:nvPr>
            <p:ph sz="quarter" idx="14"/>
          </p:nvPr>
        </p:nvSpPr>
        <p:spPr/>
        <p:txBody>
          <a:bodyPr/>
          <a:lstStyle/>
          <a:p>
            <a:r>
              <a:rPr lang="en-US" altLang="en-US" sz="2800" dirty="0"/>
              <a:t>Describe the organization of health care at the federal, state and local levels (Lecture a)</a:t>
            </a:r>
          </a:p>
          <a:p>
            <a:r>
              <a:rPr lang="en-US" altLang="en-US" sz="2800" dirty="0"/>
              <a:t>Describe the organization of the VA system and Military Health System (Lecture b)</a:t>
            </a:r>
          </a:p>
          <a:p>
            <a:r>
              <a:rPr lang="en-US" altLang="en-US" sz="2800" dirty="0"/>
              <a:t>Describe the structure and function of hospital clinical and administrative units (Lecture c)</a:t>
            </a:r>
          </a:p>
          <a:p>
            <a:r>
              <a:rPr lang="en-US" altLang="en-US" sz="2800" dirty="0"/>
              <a:t>Describe different types of long term care facilities, with an emphasis on their function (Lecture d)</a:t>
            </a:r>
          </a:p>
        </p:txBody>
      </p:sp>
      <p:sp>
        <p:nvSpPr>
          <p:cNvPr id="4" name="Slide Number Placeholder 3"/>
          <p:cNvSpPr>
            <a:spLocks noGrp="1"/>
          </p:cNvSpPr>
          <p:nvPr>
            <p:ph type="sldNum" sz="quarter" idx="4"/>
          </p:nvPr>
        </p:nvSpPr>
        <p:spPr/>
        <p:txBody>
          <a:bodyPr/>
          <a:lstStyle/>
          <a:p>
            <a:fld id="{F3BF8891-5E06-46C2-89A4-6DB85D39BA35}" type="slidenum">
              <a:rPr lang="en-US" smtClean="0"/>
              <a:pPr/>
              <a:t>31</a:t>
            </a:fld>
            <a:endParaRPr lang="en-US" dirty="0"/>
          </a:p>
        </p:txBody>
      </p:sp>
    </p:spTree>
    <p:custDataLst>
      <p:tags r:id="rId1"/>
    </p:custDataLst>
    <p:extLst>
      <p:ext uri="{BB962C8B-B14F-4D97-AF65-F5344CB8AC3E}">
        <p14:creationId xmlns:p14="http://schemas.microsoft.com/office/powerpoint/2010/main" val="13975728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altLang="en-US" dirty="0"/>
              <a:t>Department of Veterans Affairs (VA) Overview</a:t>
            </a:r>
          </a:p>
        </p:txBody>
      </p:sp>
      <p:sp>
        <p:nvSpPr>
          <p:cNvPr id="6147" name="Content Placeholder 2"/>
          <p:cNvSpPr>
            <a:spLocks noGrp="1"/>
          </p:cNvSpPr>
          <p:nvPr>
            <p:ph sz="quarter" idx="14"/>
          </p:nvPr>
        </p:nvSpPr>
        <p:spPr/>
        <p:txBody>
          <a:bodyPr/>
          <a:lstStyle/>
          <a:p>
            <a:r>
              <a:rPr lang="en-US" altLang="en-US" dirty="0"/>
              <a:t>Department of the federal government</a:t>
            </a:r>
          </a:p>
          <a:p>
            <a:r>
              <a:rPr lang="en-US" altLang="en-US" dirty="0"/>
              <a:t>Established in 1930</a:t>
            </a:r>
          </a:p>
          <a:p>
            <a:r>
              <a:rPr lang="en-US" altLang="en-US" dirty="0"/>
              <a:t>Provides medical care, benefits, social support, memorials</a:t>
            </a:r>
          </a:p>
          <a:p>
            <a:pPr lvl="1"/>
            <a:r>
              <a:rPr lang="en-US" altLang="en-US" dirty="0"/>
              <a:t>Serves veterans and their families</a:t>
            </a:r>
          </a:p>
          <a:p>
            <a:pPr lvl="1"/>
            <a:r>
              <a:rPr lang="en-US" altLang="en-US" dirty="0"/>
              <a:t>For all branches of military service</a:t>
            </a:r>
          </a:p>
        </p:txBody>
      </p:sp>
      <p:sp>
        <p:nvSpPr>
          <p:cNvPr id="17412"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9B1D28E-A2D7-4247-933D-1DABF26CA281}" type="slidenum">
              <a:rPr lang="en-US" altLang="en-US" smtClean="0"/>
              <a:pPr/>
              <a:t>32</a:t>
            </a:fld>
            <a:endParaRPr lang="en-US" altLang="en-US" dirty="0"/>
          </a:p>
        </p:txBody>
      </p:sp>
    </p:spTree>
    <p:custDataLst>
      <p:tags r:id="rId1"/>
    </p:custDataLst>
    <p:extLst>
      <p:ext uri="{BB962C8B-B14F-4D97-AF65-F5344CB8AC3E}">
        <p14:creationId xmlns:p14="http://schemas.microsoft.com/office/powerpoint/2010/main" val="11481284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dirty="0"/>
              <a:t>VA Structure</a:t>
            </a:r>
          </a:p>
        </p:txBody>
      </p:sp>
      <p:pic>
        <p:nvPicPr>
          <p:cNvPr id="7" name="Picture Placeholder 6" descr="Organizational structure of the Veterans Administration. The important areas are described in the notes text.&#10;&#10;The Secretary and Deputy Secretary are at the top of the hierarchy tree. &#10;&#10;The next tier contains the Office of Small and Disadvantaged Business Utilization, the Office of Employment Discrimination Complaint Adjudication, The Center for Women Veterans, and the Center for Minority Veterans, all of whom report to the Chief of Staff and The Office of the Secretary of the Veterans Administration. &#10;&#10;Equal in hierarchy to this tier is the The General Counsel, Board of Veterans Appeals, Inspector General, And Acquisition, Logistics and Construction Departments-- however these all report directly to the Secretary and Deputy Secretary of the Veterans Administration. &#10;&#10;The Advisory Committee Management office, the Center For Faith-Based and Neighborhood Partnerships, The NGO Gateway Initiative Office, The Federal Recovery Coordination Office, The Veterans Service Organization Liaison and the Office of Survivors Assistance are the next tier down in the hierarchy tree; these organizations all report and inform the Chief of Staff and the Office of the Secretary of the Veteran's Administration. &#10;&#10;The Assistant Secretary for Management, The Assistant Secretary for Information and Technology, the Assistant Secretary for Policy and Planning, the Assistant Secretary for Operations, Security and Preparedness, the Assistant Secretary for Human Resources and Administration, the Assistant Secretary for Public and Intergovernmental Affairs, and the Assistant Secretary for Congressional and Legislative Affairs all report and inform the Chief of Staff, the Office of the Secretary, and directly report to, and inform the Secretary and Deputy Secretary of the Veteran's Administration. &#10;&#10;The lowest hierarchy tier on the VA Structure chart iis represented by the Veterans Benefits Administration, the Veterans Health Administration, and the National Cemetery Administration.  &#10;&#10;" title="VA (Veteran's Administration) Structure Hierarchy Chart"/>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t="391" b="391"/>
          <a:stretch>
            <a:fillRect/>
          </a:stretch>
        </p:blipFill>
        <p:spPr>
          <a:xfrm>
            <a:off x="1" y="1127048"/>
            <a:ext cx="9115302" cy="5064056"/>
          </a:xfrm>
        </p:spPr>
      </p:pic>
      <p:sp>
        <p:nvSpPr>
          <p:cNvPr id="7172" name="Text Placeholder 7"/>
          <p:cNvSpPr>
            <a:spLocks noGrp="1"/>
          </p:cNvSpPr>
          <p:nvPr>
            <p:ph type="body" sz="quarter" idx="32"/>
          </p:nvPr>
        </p:nvSpPr>
        <p:spPr>
          <a:xfrm>
            <a:off x="457198" y="6247129"/>
            <a:ext cx="1796145" cy="306072"/>
          </a:xfrm>
        </p:spPr>
        <p:txBody>
          <a:bodyPr/>
          <a:lstStyle/>
          <a:p>
            <a:r>
              <a:rPr lang="en-US" altLang="en-US" dirty="0"/>
              <a:t>1.2 Chart: (va.gov, ND) </a:t>
            </a:r>
          </a:p>
        </p:txBody>
      </p:sp>
      <p:sp>
        <p:nvSpPr>
          <p:cNvPr id="18438"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01E444D-7F0F-49D5-BC01-9CFF47B6AED0}" type="slidenum">
              <a:rPr lang="en-US" altLang="en-US" smtClean="0"/>
              <a:pPr/>
              <a:t>33</a:t>
            </a:fld>
            <a:endParaRPr lang="en-US" altLang="en-US" dirty="0"/>
          </a:p>
        </p:txBody>
      </p:sp>
    </p:spTree>
    <p:custDataLst>
      <p:tags r:id="rId1"/>
    </p:custDataLst>
    <p:extLst>
      <p:ext uri="{BB962C8B-B14F-4D97-AF65-F5344CB8AC3E}">
        <p14:creationId xmlns:p14="http://schemas.microsoft.com/office/powerpoint/2010/main" val="23130122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a:t>VA Strategic Goals</a:t>
            </a:r>
          </a:p>
        </p:txBody>
      </p:sp>
      <p:sp>
        <p:nvSpPr>
          <p:cNvPr id="8195" name="Content Placeholder 2"/>
          <p:cNvSpPr>
            <a:spLocks noGrp="1"/>
          </p:cNvSpPr>
          <p:nvPr>
            <p:ph sz="quarter" idx="14"/>
          </p:nvPr>
        </p:nvSpPr>
        <p:spPr/>
        <p:txBody>
          <a:bodyPr/>
          <a:lstStyle/>
          <a:p>
            <a:r>
              <a:rPr lang="en-US" altLang="en-US" dirty="0"/>
              <a:t>Empower veterans to improve their well-being</a:t>
            </a:r>
          </a:p>
          <a:p>
            <a:r>
              <a:rPr lang="en-US" altLang="en-US" dirty="0"/>
              <a:t>Enhance and develop trusted partnerships</a:t>
            </a:r>
          </a:p>
          <a:p>
            <a:r>
              <a:rPr lang="en-US" altLang="en-US" dirty="0"/>
              <a:t>Burial and memorial benefits</a:t>
            </a:r>
          </a:p>
          <a:p>
            <a:r>
              <a:rPr lang="en-US" altLang="en-US" dirty="0"/>
              <a:t>Public health, emergency readiness, and socioeconomic well-being</a:t>
            </a:r>
          </a:p>
          <a:p>
            <a:r>
              <a:rPr lang="en-US" altLang="en-US" dirty="0"/>
              <a:t>Manage and improve VA operations to deliver seamless and integrated support</a:t>
            </a:r>
          </a:p>
        </p:txBody>
      </p:sp>
      <p:sp>
        <p:nvSpPr>
          <p:cNvPr id="19460"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1FC8181-4CA0-43D5-83FD-AB0571F4F1D6}" type="slidenum">
              <a:rPr lang="en-US" altLang="en-US" smtClean="0"/>
              <a:pPr/>
              <a:t>34</a:t>
            </a:fld>
            <a:endParaRPr lang="en-US" altLang="en-US" dirty="0"/>
          </a:p>
        </p:txBody>
      </p:sp>
    </p:spTree>
    <p:custDataLst>
      <p:tags r:id="rId1"/>
    </p:custDataLst>
    <p:extLst>
      <p:ext uri="{BB962C8B-B14F-4D97-AF65-F5344CB8AC3E}">
        <p14:creationId xmlns:p14="http://schemas.microsoft.com/office/powerpoint/2010/main" val="4994648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dirty="0"/>
              <a:t>VA Services and Benefits</a:t>
            </a:r>
          </a:p>
        </p:txBody>
      </p:sp>
      <p:pic>
        <p:nvPicPr>
          <p:cNvPr id="4" name="Picture Placeholder 3" descr="Medical Benefits include outpatient care, Hospitalization, Health Information, Preventive Care, Dental care, Nursing care, Prescription Assistance, Women's Healthcare and rehabilitation; Mental Health Services and benefits provided by the veteran's administration include Readjustment, PTSD, substance abuse, suicide prevention, Chaplain services, patient advocates and rehabilitation. Logistical and Financial Benefits provided by the Veteran's Administration include disability compensation, Pensions, GI Bill, Vocational and employment services, Child education assistance, Life insurance, trauma injury insurance, Home loans, Survivor benefits and Burial Benefits.  " title="VA Services and Benefits Chart: Medical, Mental Health and Logistical/Financial benefits"/>
          <p:cNvPicPr>
            <a:picLocks noGrp="1" noChangeAspect="1"/>
          </p:cNvPicPr>
          <p:nvPr>
            <p:ph type="pic" sz="quarter" idx="14"/>
          </p:nvPr>
        </p:nvPicPr>
        <p:blipFill rotWithShape="1">
          <a:blip r:embed="rId4">
            <a:extLst>
              <a:ext uri="{28A0092B-C50C-407E-A947-70E740481C1C}">
                <a14:useLocalDpi xmlns:a14="http://schemas.microsoft.com/office/drawing/2010/main" val="0"/>
              </a:ext>
            </a:extLst>
          </a:blip>
          <a:srcRect t="-114" b="154"/>
          <a:stretch/>
        </p:blipFill>
        <p:spPr>
          <a:xfrm>
            <a:off x="329607" y="1465985"/>
            <a:ext cx="8691688" cy="4199861"/>
          </a:xfrm>
        </p:spPr>
      </p:pic>
      <p:sp>
        <p:nvSpPr>
          <p:cNvPr id="9264" name="Text Placeholder 8"/>
          <p:cNvSpPr>
            <a:spLocks noGrp="1"/>
          </p:cNvSpPr>
          <p:nvPr>
            <p:ph type="body" sz="quarter" idx="32"/>
          </p:nvPr>
        </p:nvSpPr>
        <p:spPr>
          <a:xfrm>
            <a:off x="329607" y="5678528"/>
            <a:ext cx="1872345" cy="453332"/>
          </a:xfrm>
        </p:spPr>
        <p:txBody>
          <a:bodyPr/>
          <a:lstStyle/>
          <a:p>
            <a:r>
              <a:rPr lang="en-US" altLang="en-US" dirty="0"/>
              <a:t>1.3  Chart: (va.gov, ND) </a:t>
            </a:r>
          </a:p>
        </p:txBody>
      </p:sp>
      <p:sp>
        <p:nvSpPr>
          <p:cNvPr id="20529"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C7C81A6-05C7-49BA-A239-3A39A07EA470}" type="slidenum">
              <a:rPr lang="en-US" altLang="en-US" smtClean="0"/>
              <a:pPr/>
              <a:t>35</a:t>
            </a:fld>
            <a:endParaRPr lang="en-US" altLang="en-US" dirty="0"/>
          </a:p>
        </p:txBody>
      </p:sp>
    </p:spTree>
    <p:custDataLst>
      <p:tags r:id="rId1"/>
    </p:custDataLst>
    <p:extLst>
      <p:ext uri="{BB962C8B-B14F-4D97-AF65-F5344CB8AC3E}">
        <p14:creationId xmlns:p14="http://schemas.microsoft.com/office/powerpoint/2010/main" val="10524368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dirty="0"/>
              <a:t>VA Capacity</a:t>
            </a:r>
          </a:p>
        </p:txBody>
      </p:sp>
      <p:sp>
        <p:nvSpPr>
          <p:cNvPr id="10243" name="Content Placeholder 2"/>
          <p:cNvSpPr>
            <a:spLocks noGrp="1"/>
          </p:cNvSpPr>
          <p:nvPr>
            <p:ph sz="quarter" idx="14"/>
          </p:nvPr>
        </p:nvSpPr>
        <p:spPr/>
        <p:txBody>
          <a:bodyPr/>
          <a:lstStyle/>
          <a:p>
            <a:r>
              <a:rPr lang="en-US" altLang="en-US" dirty="0"/>
              <a:t>151 Medical Centers</a:t>
            </a:r>
          </a:p>
          <a:p>
            <a:r>
              <a:rPr lang="en-US" altLang="en-US" dirty="0"/>
              <a:t>820 Community-based Outpatient Clinics</a:t>
            </a:r>
          </a:p>
          <a:p>
            <a:r>
              <a:rPr lang="en-US" altLang="en-US" dirty="0"/>
              <a:t>135 Community Living Centers</a:t>
            </a:r>
          </a:p>
          <a:p>
            <a:r>
              <a:rPr lang="en-US" altLang="en-US" dirty="0"/>
              <a:t>103 Domiciliary (Residential) Care Programs </a:t>
            </a:r>
          </a:p>
          <a:p>
            <a:r>
              <a:rPr lang="en-US" altLang="en-US" dirty="0"/>
              <a:t>300 Vet Centers</a:t>
            </a:r>
          </a:p>
          <a:p>
            <a:r>
              <a:rPr lang="en-US" altLang="en-US" dirty="0"/>
              <a:t>Home health care</a:t>
            </a:r>
          </a:p>
        </p:txBody>
      </p:sp>
      <p:sp>
        <p:nvSpPr>
          <p:cNvPr id="21508"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7638688-DD04-4258-A756-D579EE2BC1BB}" type="slidenum">
              <a:rPr lang="en-US" altLang="en-US" smtClean="0"/>
              <a:pPr/>
              <a:t>36</a:t>
            </a:fld>
            <a:endParaRPr lang="en-US" altLang="en-US" dirty="0"/>
          </a:p>
        </p:txBody>
      </p:sp>
    </p:spTree>
    <p:custDataLst>
      <p:tags r:id="rId1"/>
    </p:custDataLst>
    <p:extLst>
      <p:ext uri="{BB962C8B-B14F-4D97-AF65-F5344CB8AC3E}">
        <p14:creationId xmlns:p14="http://schemas.microsoft.com/office/powerpoint/2010/main" val="13375087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ltLang="en-US" dirty="0"/>
              <a:t>VA Hospitals</a:t>
            </a:r>
          </a:p>
        </p:txBody>
      </p:sp>
      <p:sp>
        <p:nvSpPr>
          <p:cNvPr id="9219" name="Content Placeholder 2"/>
          <p:cNvSpPr>
            <a:spLocks noGrp="1"/>
          </p:cNvSpPr>
          <p:nvPr>
            <p:ph sz="quarter" idx="14"/>
          </p:nvPr>
        </p:nvSpPr>
        <p:spPr/>
        <p:txBody>
          <a:bodyPr/>
          <a:lstStyle/>
          <a:p>
            <a:r>
              <a:rPr lang="en-US" dirty="0"/>
              <a:t>Single hospitals</a:t>
            </a:r>
          </a:p>
          <a:p>
            <a:r>
              <a:rPr lang="en-US" dirty="0"/>
              <a:t>Health care systems</a:t>
            </a:r>
          </a:p>
          <a:p>
            <a:pPr lvl="1"/>
            <a:r>
              <a:rPr lang="en-US" dirty="0"/>
              <a:t>Groups of medical centers, clinics</a:t>
            </a:r>
          </a:p>
          <a:p>
            <a:pPr lvl="1"/>
            <a:r>
              <a:rPr lang="en-US" dirty="0"/>
              <a:t>Share resources; improve efficiency</a:t>
            </a:r>
          </a:p>
          <a:p>
            <a:pPr lvl="1"/>
            <a:r>
              <a:rPr lang="en-US" dirty="0"/>
              <a:t>Examples</a:t>
            </a:r>
          </a:p>
          <a:p>
            <a:pPr lvl="2"/>
            <a:r>
              <a:rPr lang="en-US" dirty="0"/>
              <a:t>VA Pittsburgh Healthcare System</a:t>
            </a:r>
          </a:p>
          <a:p>
            <a:pPr lvl="2"/>
            <a:r>
              <a:rPr lang="en-US" dirty="0"/>
              <a:t>VA Puget Sound Healthcare System</a:t>
            </a:r>
          </a:p>
        </p:txBody>
      </p:sp>
      <p:sp>
        <p:nvSpPr>
          <p:cNvPr id="22532"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0ADBF3E-E081-4F89-8B96-521A5980A768}" type="slidenum">
              <a:rPr lang="en-US" altLang="en-US" smtClean="0"/>
              <a:pPr/>
              <a:t>37</a:t>
            </a:fld>
            <a:endParaRPr lang="en-US" altLang="en-US" dirty="0"/>
          </a:p>
        </p:txBody>
      </p:sp>
    </p:spTree>
    <p:custDataLst>
      <p:tags r:id="rId1"/>
    </p:custDataLst>
    <p:extLst>
      <p:ext uri="{BB962C8B-B14F-4D97-AF65-F5344CB8AC3E}">
        <p14:creationId xmlns:p14="http://schemas.microsoft.com/office/powerpoint/2010/main" val="4175235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dirty="0"/>
              <a:t>VA Community-Based </a:t>
            </a:r>
            <a:br>
              <a:rPr lang="en-US" altLang="en-US" dirty="0"/>
            </a:br>
            <a:r>
              <a:rPr lang="en-US" altLang="en-US" dirty="0"/>
              <a:t>Outpatient Clinics</a:t>
            </a:r>
          </a:p>
        </p:txBody>
      </p:sp>
      <p:sp>
        <p:nvSpPr>
          <p:cNvPr id="12291" name="Content Placeholder 2"/>
          <p:cNvSpPr>
            <a:spLocks noGrp="1"/>
          </p:cNvSpPr>
          <p:nvPr>
            <p:ph sz="quarter" idx="14"/>
          </p:nvPr>
        </p:nvSpPr>
        <p:spPr/>
        <p:txBody>
          <a:bodyPr/>
          <a:lstStyle/>
          <a:p>
            <a:r>
              <a:rPr lang="en-US" altLang="en-US" dirty="0"/>
              <a:t>Freestanding clinics</a:t>
            </a:r>
          </a:p>
          <a:p>
            <a:r>
              <a:rPr lang="en-US" altLang="en-US" dirty="0"/>
              <a:t>Routine care</a:t>
            </a:r>
          </a:p>
          <a:p>
            <a:r>
              <a:rPr lang="en-US" altLang="en-US" dirty="0"/>
              <a:t>Every state and territory</a:t>
            </a:r>
          </a:p>
          <a:p>
            <a:r>
              <a:rPr lang="en-US" altLang="en-US" dirty="0"/>
              <a:t>Accessible and convenient</a:t>
            </a:r>
          </a:p>
        </p:txBody>
      </p:sp>
      <p:sp>
        <p:nvSpPr>
          <p:cNvPr id="23556"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12B1626-F92C-4FBE-B810-8842A37DC852}" type="slidenum">
              <a:rPr lang="en-US" altLang="en-US" smtClean="0"/>
              <a:pPr/>
              <a:t>38</a:t>
            </a:fld>
            <a:endParaRPr lang="en-US" altLang="en-US" dirty="0"/>
          </a:p>
        </p:txBody>
      </p:sp>
    </p:spTree>
    <p:custDataLst>
      <p:tags r:id="rId1"/>
    </p:custDataLst>
    <p:extLst>
      <p:ext uri="{BB962C8B-B14F-4D97-AF65-F5344CB8AC3E}">
        <p14:creationId xmlns:p14="http://schemas.microsoft.com/office/powerpoint/2010/main" val="37031610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dirty="0"/>
              <a:t>VA Community Living Centers</a:t>
            </a:r>
          </a:p>
        </p:txBody>
      </p:sp>
      <p:sp>
        <p:nvSpPr>
          <p:cNvPr id="13315" name="Content Placeholder 2"/>
          <p:cNvSpPr>
            <a:spLocks noGrp="1"/>
          </p:cNvSpPr>
          <p:nvPr>
            <p:ph sz="quarter" idx="14"/>
          </p:nvPr>
        </p:nvSpPr>
        <p:spPr/>
        <p:txBody>
          <a:bodyPr/>
          <a:lstStyle/>
          <a:p>
            <a:r>
              <a:rPr lang="en-US" altLang="en-US" dirty="0"/>
              <a:t>Similar to nursing homes</a:t>
            </a:r>
          </a:p>
          <a:p>
            <a:r>
              <a:rPr lang="en-US" altLang="en-US" dirty="0"/>
              <a:t>Skilled nursing facilities</a:t>
            </a:r>
          </a:p>
          <a:p>
            <a:r>
              <a:rPr lang="en-US" altLang="en-US" dirty="0"/>
              <a:t>Veterans with special concerns</a:t>
            </a:r>
          </a:p>
          <a:p>
            <a:pPr lvl="1"/>
            <a:r>
              <a:rPr lang="en-US" altLang="en-US" dirty="0"/>
              <a:t>Chronic health conditions </a:t>
            </a:r>
          </a:p>
          <a:p>
            <a:pPr lvl="1"/>
            <a:r>
              <a:rPr lang="en-US" altLang="en-US" dirty="0"/>
              <a:t>Need for rehabilitation </a:t>
            </a:r>
          </a:p>
          <a:p>
            <a:pPr lvl="1"/>
            <a:r>
              <a:rPr lang="en-US" altLang="en-US" dirty="0"/>
              <a:t>End-of-life care</a:t>
            </a:r>
          </a:p>
        </p:txBody>
      </p:sp>
      <p:sp>
        <p:nvSpPr>
          <p:cNvPr id="24580"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57C2F2D-6D0D-43FF-BF04-16D6E50B01D1}" type="slidenum">
              <a:rPr lang="en-US" altLang="en-US" smtClean="0"/>
              <a:pPr/>
              <a:t>39</a:t>
            </a:fld>
            <a:endParaRPr lang="en-US" altLang="en-US" dirty="0"/>
          </a:p>
        </p:txBody>
      </p:sp>
    </p:spTree>
    <p:custDataLst>
      <p:tags r:id="rId1"/>
    </p:custDataLst>
    <p:extLst>
      <p:ext uri="{BB962C8B-B14F-4D97-AF65-F5344CB8AC3E}">
        <p14:creationId xmlns:p14="http://schemas.microsoft.com/office/powerpoint/2010/main" val="28886698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dirty="0"/>
              <a:t>VA Domiciliary Care Program</a:t>
            </a:r>
          </a:p>
        </p:txBody>
      </p:sp>
      <p:sp>
        <p:nvSpPr>
          <p:cNvPr id="14339" name="Content Placeholder 2"/>
          <p:cNvSpPr>
            <a:spLocks noGrp="1"/>
          </p:cNvSpPr>
          <p:nvPr>
            <p:ph sz="quarter" idx="14"/>
          </p:nvPr>
        </p:nvSpPr>
        <p:spPr>
          <a:xfrm>
            <a:off x="473825" y="1666700"/>
            <a:ext cx="8229600" cy="4572000"/>
          </a:xfrm>
        </p:spPr>
        <p:txBody>
          <a:bodyPr/>
          <a:lstStyle/>
          <a:p>
            <a:r>
              <a:rPr lang="en-US" altLang="en-US" sz="2600" dirty="0"/>
              <a:t>Oldest element in VA health care system</a:t>
            </a:r>
          </a:p>
          <a:p>
            <a:pPr lvl="1"/>
            <a:r>
              <a:rPr lang="en-US" altLang="en-US" sz="2400" dirty="0"/>
              <a:t>Called “soldiers’ homes” in late 1860s</a:t>
            </a:r>
          </a:p>
          <a:p>
            <a:r>
              <a:rPr lang="en-US" altLang="en-US" sz="2600" dirty="0"/>
              <a:t>Residential treatment for veterans with:</a:t>
            </a:r>
          </a:p>
          <a:p>
            <a:pPr lvl="1"/>
            <a:r>
              <a:rPr lang="en-US" altLang="en-US" sz="2400" dirty="0"/>
              <a:t>Severe medical conditions </a:t>
            </a:r>
          </a:p>
          <a:p>
            <a:pPr lvl="1"/>
            <a:r>
              <a:rPr lang="en-US" altLang="en-US" sz="2400" dirty="0"/>
              <a:t>Mental illness, substance abuse, psychosocial problems</a:t>
            </a:r>
          </a:p>
          <a:p>
            <a:r>
              <a:rPr lang="en-US" altLang="en-US" sz="2600" dirty="0"/>
              <a:t>Operates with the VA’s Mental Health Residential Rehabilitation and Treatment Programs</a:t>
            </a:r>
          </a:p>
          <a:p>
            <a:r>
              <a:rPr lang="en-US" altLang="en-US" sz="2600" dirty="0"/>
              <a:t>Foster healthy behaviors, improve quality of life, integration into society</a:t>
            </a:r>
          </a:p>
        </p:txBody>
      </p:sp>
      <p:sp>
        <p:nvSpPr>
          <p:cNvPr id="25604"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9BC5CD3-E1D4-4A4E-B1AC-6D9088628D83}" type="slidenum">
              <a:rPr lang="en-US" altLang="en-US" smtClean="0"/>
              <a:pPr/>
              <a:t>40</a:t>
            </a:fld>
            <a:endParaRPr lang="en-US" altLang="en-US" dirty="0"/>
          </a:p>
        </p:txBody>
      </p:sp>
    </p:spTree>
    <p:custDataLst>
      <p:tags r:id="rId1"/>
    </p:custDataLst>
    <p:extLst>
      <p:ext uri="{BB962C8B-B14F-4D97-AF65-F5344CB8AC3E}">
        <p14:creationId xmlns:p14="http://schemas.microsoft.com/office/powerpoint/2010/main" val="18626579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dirty="0"/>
              <a:t>VA Vet Centers</a:t>
            </a:r>
          </a:p>
        </p:txBody>
      </p:sp>
      <p:sp>
        <p:nvSpPr>
          <p:cNvPr id="15363" name="Content Placeholder 2"/>
          <p:cNvSpPr>
            <a:spLocks noGrp="1"/>
          </p:cNvSpPr>
          <p:nvPr>
            <p:ph sz="quarter" idx="14"/>
          </p:nvPr>
        </p:nvSpPr>
        <p:spPr>
          <a:xfrm>
            <a:off x="457200" y="1633450"/>
            <a:ext cx="8229600" cy="4572000"/>
          </a:xfrm>
        </p:spPr>
        <p:txBody>
          <a:bodyPr/>
          <a:lstStyle/>
          <a:p>
            <a:r>
              <a:rPr lang="en-US" altLang="en-US" sz="3000" dirty="0"/>
              <a:t>Counseling for combat veterans and their families</a:t>
            </a:r>
          </a:p>
          <a:p>
            <a:r>
              <a:rPr lang="en-US" altLang="en-US" sz="3000" dirty="0"/>
              <a:t>Every state and territory</a:t>
            </a:r>
          </a:p>
          <a:p>
            <a:r>
              <a:rPr lang="en-US" altLang="en-US" sz="3000" dirty="0"/>
              <a:t>Services include help with:</a:t>
            </a:r>
          </a:p>
          <a:p>
            <a:pPr lvl="1"/>
            <a:r>
              <a:rPr lang="en-US" altLang="en-US" sz="2600" dirty="0"/>
              <a:t>Readjustment to civilian life</a:t>
            </a:r>
          </a:p>
          <a:p>
            <a:pPr lvl="1"/>
            <a:r>
              <a:rPr lang="en-US" altLang="en-US" sz="2600" dirty="0"/>
              <a:t>Medical problems</a:t>
            </a:r>
          </a:p>
          <a:p>
            <a:pPr lvl="1"/>
            <a:r>
              <a:rPr lang="en-US" altLang="en-US" sz="2600" dirty="0"/>
              <a:t>Military sexual trauma</a:t>
            </a:r>
          </a:p>
          <a:p>
            <a:pPr lvl="1"/>
            <a:r>
              <a:rPr lang="en-US" altLang="en-US" sz="2600" dirty="0"/>
              <a:t>Substance abuse</a:t>
            </a:r>
          </a:p>
          <a:p>
            <a:pPr lvl="1"/>
            <a:r>
              <a:rPr lang="en-US" altLang="en-US" sz="2600" dirty="0"/>
              <a:t>Bereavement</a:t>
            </a:r>
          </a:p>
        </p:txBody>
      </p:sp>
      <p:sp>
        <p:nvSpPr>
          <p:cNvPr id="26628"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C0F210E-0F0C-4010-8735-460ECFA28A5D}" type="slidenum">
              <a:rPr lang="en-US" altLang="en-US" smtClean="0"/>
              <a:pPr/>
              <a:t>41</a:t>
            </a:fld>
            <a:endParaRPr lang="en-US" altLang="en-US" dirty="0"/>
          </a:p>
        </p:txBody>
      </p:sp>
    </p:spTree>
    <p:custDataLst>
      <p:tags r:id="rId1"/>
    </p:custDataLst>
    <p:extLst>
      <p:ext uri="{BB962C8B-B14F-4D97-AF65-F5344CB8AC3E}">
        <p14:creationId xmlns:p14="http://schemas.microsoft.com/office/powerpoint/2010/main" val="42050963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a:t>Home Health Care</a:t>
            </a:r>
          </a:p>
        </p:txBody>
      </p:sp>
      <p:sp>
        <p:nvSpPr>
          <p:cNvPr id="16387" name="Content Placeholder 2"/>
          <p:cNvSpPr>
            <a:spLocks noGrp="1"/>
          </p:cNvSpPr>
          <p:nvPr>
            <p:ph sz="quarter" idx="14"/>
          </p:nvPr>
        </p:nvSpPr>
        <p:spPr/>
        <p:txBody>
          <a:bodyPr/>
          <a:lstStyle/>
          <a:p>
            <a:r>
              <a:rPr lang="en-US" altLang="en-US" dirty="0"/>
              <a:t>Skilled home health care services</a:t>
            </a:r>
          </a:p>
          <a:p>
            <a:pPr lvl="1"/>
            <a:r>
              <a:rPr lang="en-US" altLang="en-US" dirty="0"/>
              <a:t>Short term care</a:t>
            </a:r>
          </a:p>
          <a:p>
            <a:pPr lvl="1"/>
            <a:r>
              <a:rPr lang="en-US" altLang="en-US" dirty="0"/>
              <a:t>Homebound</a:t>
            </a:r>
          </a:p>
          <a:p>
            <a:pPr lvl="1"/>
            <a:r>
              <a:rPr lang="en-US" altLang="en-US" dirty="0"/>
              <a:t>Live in remote location</a:t>
            </a:r>
          </a:p>
          <a:p>
            <a:r>
              <a:rPr lang="en-US" altLang="en-US" dirty="0"/>
              <a:t>Homemaker/Home Health Aide services</a:t>
            </a:r>
          </a:p>
          <a:p>
            <a:r>
              <a:rPr lang="en-US" altLang="en-US" dirty="0"/>
              <a:t>Home Telehealth services</a:t>
            </a:r>
          </a:p>
        </p:txBody>
      </p:sp>
      <p:sp>
        <p:nvSpPr>
          <p:cNvPr id="4" name="Slide Number Placeholder 3"/>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39090EC-2A43-44EA-A9E8-4F2F2FDFFDE5}" type="slidenum">
              <a:rPr lang="en-US" altLang="en-US" smtClean="0"/>
              <a:pPr/>
              <a:t>42</a:t>
            </a:fld>
            <a:endParaRPr lang="en-US" altLang="en-US" dirty="0"/>
          </a:p>
        </p:txBody>
      </p:sp>
    </p:spTree>
    <p:custDataLst>
      <p:tags r:id="rId1"/>
    </p:custDataLst>
    <p:extLst>
      <p:ext uri="{BB962C8B-B14F-4D97-AF65-F5344CB8AC3E}">
        <p14:creationId xmlns:p14="http://schemas.microsoft.com/office/powerpoint/2010/main" val="24721166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dirty="0"/>
              <a:t>Veterans Integrated</a:t>
            </a:r>
            <a:br>
              <a:rPr lang="en-US" altLang="en-US" dirty="0"/>
            </a:br>
            <a:r>
              <a:rPr lang="en-US" altLang="en-US" dirty="0"/>
              <a:t>Services Networks</a:t>
            </a:r>
          </a:p>
        </p:txBody>
      </p:sp>
      <p:pic>
        <p:nvPicPr>
          <p:cNvPr id="3" name="Picture Placeholder 2" descr="Map of the United States broken into color-coded pieces that correspond to the 21 networks that are part of the Vetgerans Integrated Services Networks.&#10;&#10;Network 1 covers Main, New Hampshire, Vermont, Massachusetts, Rhode Island, and Connecticut. &#10;&#10;Network 2 Covers New York, New Jersey and parts of Pennsylvania. &#10;&#10;Network 4 Covers parts of Pennsylvania, New Jersey, and Delaware.&#10;&#10;Network 5 Covers West Virginia, Maryland, Northern Virginia, Eastern Kentucky and Washington DC.&#10;&#10;Network 6 Covers Most of Virginia, North Carolina and parts of South Eastern Kentucky and Tennessee.  &#10;&#10;Network 7 Covers South Carolina, Georgia, Alabama and parts of Northern Florida. &#10;&#10;Network 8 Covers Puerto Rico, The Virgin Islands, and most of Florida. &#10;&#10;Network 9 Covers Kentucky, Tennessee, Eastern Arkansas and North Eastern Missisippi.&#10;&#10;Network 10 Represents Michigan, Indiana and Ohio. &#10;&#10;Network 12 Includes Wisconsin, and most of Illionois. &#10;&#10;Network 15 Covers Most of Missouri and Kansas, with Network 16  covering the remainder of Missouri, Arkansas, Mississippi, part of East Texas, and all of Louisiana.&#10;&#10;Network 17 Includes most of Texas, the Oklahoma Panhandle, and South-eastern New Mexico. &#10;&#10;Network 19 Covers the remainder of Central Oklahoma, most of Colorado, most of Wyoming, Eastern Montana, Utah, Eastern Idaho and North-eastern Nevada.&#10;&#10;Network 20 Includes Washington State, Alaska, Oregon, Western Montana and Western Idaho.   &#10;&#10;Network 21 Covers Northern Californi and most of Nevada, as well as the Philippines, Guam, and American Samoa. &#10;&#10;Network 22 Incluides Southern California, parts of Western Nevada, most of Arizona, and most of New Mexico. &#10;&#10;Network 23 Includes North Dakota, South Dakota, Minnesota, Western Wisconsin, most of Iowa, and most of Nebraska. " title="Veterans Integrated Services Networks Networks Map of the United States and Territories"/>
          <p:cNvPicPr>
            <a:picLocks noGrp="1" noChangeAspect="1"/>
          </p:cNvPicPr>
          <p:nvPr>
            <p:ph type="pic" sz="quarter" idx="14"/>
          </p:nvPr>
        </p:nvPicPr>
        <p:blipFill rotWithShape="1">
          <a:blip r:embed="rId4">
            <a:extLst>
              <a:ext uri="{28A0092B-C50C-407E-A947-70E740481C1C}">
                <a14:useLocalDpi xmlns:a14="http://schemas.microsoft.com/office/drawing/2010/main" val="0"/>
              </a:ext>
            </a:extLst>
          </a:blip>
          <a:srcRect l="-415" r="-415"/>
          <a:stretch/>
        </p:blipFill>
        <p:spPr>
          <a:xfrm>
            <a:off x="457200" y="1589567"/>
            <a:ext cx="8229600" cy="4572000"/>
          </a:xfrm>
        </p:spPr>
      </p:pic>
      <p:sp>
        <p:nvSpPr>
          <p:cNvPr id="17411" name="Text Placeholder 8"/>
          <p:cNvSpPr>
            <a:spLocks noGrp="1"/>
          </p:cNvSpPr>
          <p:nvPr>
            <p:ph type="body" sz="quarter" idx="32"/>
          </p:nvPr>
        </p:nvSpPr>
        <p:spPr/>
        <p:txBody>
          <a:bodyPr/>
          <a:lstStyle/>
          <a:p>
            <a:r>
              <a:rPr lang="en-US" altLang="en-US" dirty="0"/>
              <a:t>(</a:t>
            </a:r>
            <a:r>
              <a:rPr lang="en-US" altLang="en-US" dirty="0">
                <a:hlinkClick r:id="rId5" tooltip="URL corresponding to the map shown on the slide"/>
              </a:rPr>
              <a:t>http://www.va.gov/directory/guide/division.asp?dnum=1</a:t>
            </a:r>
            <a:r>
              <a:rPr lang="en-US" altLang="en-US" dirty="0"/>
              <a:t>, 2016)</a:t>
            </a:r>
          </a:p>
        </p:txBody>
      </p:sp>
      <p:sp>
        <p:nvSpPr>
          <p:cNvPr id="27654"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FA85C55-6159-47C1-8369-B67131110888}" type="slidenum">
              <a:rPr lang="en-US" altLang="en-US" smtClean="0"/>
              <a:pPr/>
              <a:t>43</a:t>
            </a:fld>
            <a:endParaRPr lang="en-US" altLang="en-US" dirty="0"/>
          </a:p>
        </p:txBody>
      </p:sp>
    </p:spTree>
    <p:custDataLst>
      <p:tags r:id="rId1"/>
    </p:custDataLst>
    <p:extLst>
      <p:ext uri="{BB962C8B-B14F-4D97-AF65-F5344CB8AC3E}">
        <p14:creationId xmlns:p14="http://schemas.microsoft.com/office/powerpoint/2010/main" val="42276919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a:t>Military Health System (MHS): Overview</a:t>
            </a:r>
          </a:p>
        </p:txBody>
      </p:sp>
      <p:sp>
        <p:nvSpPr>
          <p:cNvPr id="18435" name="Content Placeholder 2"/>
          <p:cNvSpPr>
            <a:spLocks noGrp="1"/>
          </p:cNvSpPr>
          <p:nvPr>
            <p:ph sz="quarter" idx="14"/>
          </p:nvPr>
        </p:nvSpPr>
        <p:spPr/>
        <p:txBody>
          <a:bodyPr/>
          <a:lstStyle/>
          <a:p>
            <a:r>
              <a:rPr lang="en-US" altLang="en-US" dirty="0"/>
              <a:t>Operated by the Department of Defense</a:t>
            </a:r>
          </a:p>
          <a:p>
            <a:r>
              <a:rPr lang="en-US" altLang="en-US" dirty="0"/>
              <a:t>For U.S. active-duty military personnel and their families</a:t>
            </a:r>
          </a:p>
          <a:p>
            <a:r>
              <a:rPr lang="en-US" altLang="en-US" dirty="0"/>
              <a:t>Structure:</a:t>
            </a:r>
          </a:p>
          <a:p>
            <a:pPr lvl="1"/>
            <a:r>
              <a:rPr lang="en-US" altLang="en-US" dirty="0"/>
              <a:t>Secretary of Defense for Health Affairs</a:t>
            </a:r>
          </a:p>
          <a:p>
            <a:pPr lvl="1"/>
            <a:r>
              <a:rPr lang="en-US" altLang="en-US" dirty="0"/>
              <a:t>Medical departments of the military branches</a:t>
            </a:r>
          </a:p>
          <a:p>
            <a:pPr lvl="1"/>
            <a:r>
              <a:rPr lang="en-US" altLang="en-US" dirty="0"/>
              <a:t>Combatant Command surgeons</a:t>
            </a:r>
          </a:p>
          <a:p>
            <a:pPr lvl="1"/>
            <a:r>
              <a:rPr lang="en-US" altLang="en-US" dirty="0"/>
              <a:t>Providers in the TRICARE health care program (including private companies)</a:t>
            </a:r>
          </a:p>
        </p:txBody>
      </p:sp>
      <p:sp>
        <p:nvSpPr>
          <p:cNvPr id="28676"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E22E24A-CA29-4F2D-BCD8-9E7F22AF6793}" type="slidenum">
              <a:rPr lang="en-US" altLang="en-US" smtClean="0"/>
              <a:pPr/>
              <a:t>44</a:t>
            </a:fld>
            <a:endParaRPr lang="en-US" altLang="en-US" dirty="0"/>
          </a:p>
        </p:txBody>
      </p:sp>
    </p:spTree>
    <p:custDataLst>
      <p:tags r:id="rId1"/>
    </p:custDataLst>
    <p:extLst>
      <p:ext uri="{BB962C8B-B14F-4D97-AF65-F5344CB8AC3E}">
        <p14:creationId xmlns:p14="http://schemas.microsoft.com/office/powerpoint/2010/main" val="20335779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dirty="0"/>
              <a:t>MHS: TRICARE Program Overview</a:t>
            </a:r>
          </a:p>
        </p:txBody>
      </p:sp>
      <p:sp>
        <p:nvSpPr>
          <p:cNvPr id="19459" name="Content Placeholder 2"/>
          <p:cNvSpPr>
            <a:spLocks noGrp="1"/>
          </p:cNvSpPr>
          <p:nvPr>
            <p:ph sz="quarter" idx="14"/>
          </p:nvPr>
        </p:nvSpPr>
        <p:spPr/>
        <p:txBody>
          <a:bodyPr/>
          <a:lstStyle/>
          <a:p>
            <a:r>
              <a:rPr lang="en-US" altLang="en-US" sz="2800" dirty="0"/>
              <a:t>Group of managed care plans</a:t>
            </a:r>
          </a:p>
          <a:p>
            <a:pPr lvl="1"/>
            <a:r>
              <a:rPr lang="en-US" altLang="en-US" sz="2400" dirty="0"/>
              <a:t>Comprehensive, low-cost options</a:t>
            </a:r>
          </a:p>
          <a:p>
            <a:pPr lvl="1"/>
            <a:r>
              <a:rPr lang="en-US" altLang="en-US" sz="2400" dirty="0"/>
              <a:t>Network of physicians, hospitals, pharmacies</a:t>
            </a:r>
          </a:p>
          <a:p>
            <a:pPr lvl="1"/>
            <a:r>
              <a:rPr lang="en-US" altLang="en-US" sz="2400" dirty="0"/>
              <a:t>Active duty, retirees, families; all service branches</a:t>
            </a:r>
          </a:p>
          <a:p>
            <a:r>
              <a:rPr lang="en-US" altLang="en-US" sz="2800" dirty="0"/>
              <a:t>Most common coverage plans</a:t>
            </a:r>
          </a:p>
          <a:p>
            <a:pPr lvl="1"/>
            <a:r>
              <a:rPr lang="en-US" altLang="en-US" sz="2400" dirty="0"/>
              <a:t>TRICARE Prime</a:t>
            </a:r>
          </a:p>
          <a:p>
            <a:pPr lvl="1"/>
            <a:r>
              <a:rPr lang="en-US" altLang="en-US" sz="2400" dirty="0"/>
              <a:t>TRICARE Standard</a:t>
            </a:r>
          </a:p>
          <a:p>
            <a:pPr lvl="1"/>
            <a:r>
              <a:rPr lang="en-US" altLang="en-US" sz="2400" dirty="0"/>
              <a:t>TRICARE for Life</a:t>
            </a:r>
          </a:p>
          <a:p>
            <a:pPr lvl="1"/>
            <a:r>
              <a:rPr lang="en-US" altLang="en-US" sz="2400" dirty="0"/>
              <a:t>TRICARE Reserve Select</a:t>
            </a:r>
          </a:p>
          <a:p>
            <a:pPr lvl="1"/>
            <a:r>
              <a:rPr lang="en-US" altLang="en-US" sz="2400" dirty="0"/>
              <a:t>Also overseas options, family care</a:t>
            </a:r>
          </a:p>
        </p:txBody>
      </p:sp>
      <p:sp>
        <p:nvSpPr>
          <p:cNvPr id="29700"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4C6174A-CFEC-4149-A4BD-CC61701BBC3C}" type="slidenum">
              <a:rPr lang="en-US" altLang="en-US" smtClean="0"/>
              <a:pPr/>
              <a:t>45</a:t>
            </a:fld>
            <a:endParaRPr lang="en-US" altLang="en-US" dirty="0"/>
          </a:p>
        </p:txBody>
      </p:sp>
    </p:spTree>
    <p:custDataLst>
      <p:tags r:id="rId1"/>
    </p:custDataLst>
    <p:extLst>
      <p:ext uri="{BB962C8B-B14F-4D97-AF65-F5344CB8AC3E}">
        <p14:creationId xmlns:p14="http://schemas.microsoft.com/office/powerpoint/2010/main" val="16079221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dirty="0"/>
              <a:t>MHS: TRICARE</a:t>
            </a:r>
            <a:br>
              <a:rPr lang="en-US" altLang="en-US" dirty="0"/>
            </a:br>
            <a:r>
              <a:rPr lang="en-US" altLang="en-US" dirty="0"/>
              <a:t>Program Benefits</a:t>
            </a:r>
          </a:p>
        </p:txBody>
      </p:sp>
      <p:pic>
        <p:nvPicPr>
          <p:cNvPr id="3" name="Picture Placeholder 2" descr="Medical Benefits provided by TRICARE Include Outpatient Care, Hospitalization, Health Information, Preventive Care, Dental, Vision Care, Nursing Care, Rx Assistance, Women's Health Care, and Medical Rehabilitation. &#10;&#10;Mental Health Benefits provided by TRICARE Include Counseling, Readjustment, PTSD, TBI, Substance Abuse, Suicide Prevention, Patient Advocates, Chaplain. " title="MHS: TRICARE Program Benefits"/>
          <p:cNvPicPr>
            <a:picLocks noGrp="1" noChangeAspect="1"/>
          </p:cNvPicPr>
          <p:nvPr>
            <p:ph type="pic" sz="quarter" idx="14"/>
          </p:nvPr>
        </p:nvPicPr>
        <p:blipFill rotWithShape="1">
          <a:blip r:embed="rId4">
            <a:extLst>
              <a:ext uri="{28A0092B-C50C-407E-A947-70E740481C1C}">
                <a14:useLocalDpi xmlns:a14="http://schemas.microsoft.com/office/drawing/2010/main" val="0"/>
              </a:ext>
            </a:extLst>
          </a:blip>
          <a:srcRect l="-62" r="147"/>
          <a:stretch/>
        </p:blipFill>
        <p:spPr>
          <a:xfrm>
            <a:off x="1828300" y="1417637"/>
            <a:ext cx="5375683" cy="4846003"/>
          </a:xfrm>
        </p:spPr>
      </p:pic>
      <p:sp>
        <p:nvSpPr>
          <p:cNvPr id="20483" name="Text Placeholder 8"/>
          <p:cNvSpPr>
            <a:spLocks noGrp="1"/>
          </p:cNvSpPr>
          <p:nvPr>
            <p:ph type="body" sz="quarter" idx="32"/>
          </p:nvPr>
        </p:nvSpPr>
        <p:spPr>
          <a:xfrm>
            <a:off x="1828300" y="6263640"/>
            <a:ext cx="2068288" cy="274320"/>
          </a:xfrm>
        </p:spPr>
        <p:txBody>
          <a:bodyPr/>
          <a:lstStyle/>
          <a:p>
            <a:r>
              <a:rPr lang="en-US" altLang="en-US" dirty="0"/>
              <a:t>1.4 Chart:  (MHS.com, ND)</a:t>
            </a:r>
          </a:p>
        </p:txBody>
      </p:sp>
      <p:sp>
        <p:nvSpPr>
          <p:cNvPr id="30758"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C6C9CB1-E69F-4202-B869-E80C01AD080D}" type="slidenum">
              <a:rPr lang="en-US" altLang="en-US" smtClean="0"/>
              <a:pPr/>
              <a:t>46</a:t>
            </a:fld>
            <a:endParaRPr lang="en-US" altLang="en-US" dirty="0"/>
          </a:p>
        </p:txBody>
      </p:sp>
    </p:spTree>
    <p:custDataLst>
      <p:tags r:id="rId1"/>
    </p:custDataLst>
    <p:extLst>
      <p:ext uri="{BB962C8B-B14F-4D97-AF65-F5344CB8AC3E}">
        <p14:creationId xmlns:p14="http://schemas.microsoft.com/office/powerpoint/2010/main" val="29889742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dirty="0"/>
              <a:t>MHS: Goals of</a:t>
            </a:r>
            <a:br>
              <a:rPr lang="en-US" altLang="en-US" dirty="0"/>
            </a:br>
            <a:r>
              <a:rPr lang="en-US" altLang="en-US" dirty="0"/>
              <a:t>Deployable Medicine</a:t>
            </a:r>
          </a:p>
        </p:txBody>
      </p:sp>
      <p:sp>
        <p:nvSpPr>
          <p:cNvPr id="21507" name="Content Placeholder 2"/>
          <p:cNvSpPr>
            <a:spLocks noGrp="1"/>
          </p:cNvSpPr>
          <p:nvPr>
            <p:ph sz="quarter" idx="14"/>
          </p:nvPr>
        </p:nvSpPr>
        <p:spPr/>
        <p:txBody>
          <a:bodyPr/>
          <a:lstStyle/>
          <a:p>
            <a:r>
              <a:rPr lang="en-US" altLang="en-US" dirty="0"/>
              <a:t>Effective health care wherever troops go</a:t>
            </a:r>
          </a:p>
          <a:p>
            <a:r>
              <a:rPr lang="en-US" altLang="en-US" dirty="0"/>
              <a:t>Specific goals include:</a:t>
            </a:r>
          </a:p>
          <a:p>
            <a:pPr lvl="1"/>
            <a:r>
              <a:rPr lang="en-US" altLang="en-US" dirty="0"/>
              <a:t>First-responder care</a:t>
            </a:r>
          </a:p>
          <a:p>
            <a:pPr lvl="1"/>
            <a:r>
              <a:rPr lang="en-US" altLang="en-US" dirty="0"/>
              <a:t>Essential care (life and limb)</a:t>
            </a:r>
          </a:p>
          <a:p>
            <a:pPr lvl="1"/>
            <a:r>
              <a:rPr lang="en-US" altLang="en-US" dirty="0"/>
              <a:t>Definitive care</a:t>
            </a:r>
          </a:p>
          <a:p>
            <a:pPr lvl="1"/>
            <a:r>
              <a:rPr lang="en-US" altLang="en-US" dirty="0"/>
              <a:t>Care during transfer to another medical facility </a:t>
            </a:r>
          </a:p>
          <a:p>
            <a:pPr lvl="1"/>
            <a:r>
              <a:rPr lang="en-US" altLang="en-US" dirty="0"/>
              <a:t>Logistics (supplies, equipment)</a:t>
            </a:r>
          </a:p>
          <a:p>
            <a:pPr lvl="1"/>
            <a:r>
              <a:rPr lang="en-US" altLang="en-US" dirty="0"/>
              <a:t>Education, training, information technology</a:t>
            </a:r>
          </a:p>
        </p:txBody>
      </p:sp>
      <p:sp>
        <p:nvSpPr>
          <p:cNvPr id="31748"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3970DE1-67E3-432A-95A0-BA4CC4DA17DE}" type="slidenum">
              <a:rPr lang="en-US" altLang="en-US" smtClean="0"/>
              <a:pPr/>
              <a:t>47</a:t>
            </a:fld>
            <a:endParaRPr lang="en-US" altLang="en-US" dirty="0"/>
          </a:p>
        </p:txBody>
      </p:sp>
    </p:spTree>
    <p:custDataLst>
      <p:tags r:id="rId1"/>
    </p:custDataLst>
    <p:extLst>
      <p:ext uri="{BB962C8B-B14F-4D97-AF65-F5344CB8AC3E}">
        <p14:creationId xmlns:p14="http://schemas.microsoft.com/office/powerpoint/2010/main" val="4334559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t>MHS: Disaster Response </a:t>
            </a:r>
          </a:p>
        </p:txBody>
      </p:sp>
      <p:sp>
        <p:nvSpPr>
          <p:cNvPr id="22531" name="Content Placeholder 2"/>
          <p:cNvSpPr>
            <a:spLocks noGrp="1"/>
          </p:cNvSpPr>
          <p:nvPr>
            <p:ph sz="quarter" idx="14"/>
          </p:nvPr>
        </p:nvSpPr>
        <p:spPr/>
        <p:txBody>
          <a:bodyPr/>
          <a:lstStyle/>
          <a:p>
            <a:r>
              <a:rPr lang="en-US" altLang="en-US" dirty="0"/>
              <a:t>Mass-casualty violence</a:t>
            </a:r>
          </a:p>
          <a:p>
            <a:r>
              <a:rPr lang="en-US" altLang="en-US" dirty="0"/>
              <a:t>Homeland defense</a:t>
            </a:r>
          </a:p>
          <a:p>
            <a:r>
              <a:rPr lang="en-US" altLang="en-US" dirty="0"/>
              <a:t>Flu outbreak preparedness</a:t>
            </a:r>
          </a:p>
          <a:p>
            <a:r>
              <a:rPr lang="en-US" altLang="en-US" dirty="0"/>
              <a:t>Humanitarian assistance after natural disaster</a:t>
            </a:r>
          </a:p>
          <a:p>
            <a:r>
              <a:rPr lang="en-US" altLang="en-US" dirty="0"/>
              <a:t>International health initiatives</a:t>
            </a:r>
          </a:p>
          <a:p>
            <a:pPr lvl="1"/>
            <a:r>
              <a:rPr lang="en-US" altLang="en-US" dirty="0"/>
              <a:t>North Atlantic Treaty Organization (NATO)</a:t>
            </a:r>
          </a:p>
          <a:p>
            <a:pPr lvl="1"/>
            <a:r>
              <a:rPr lang="en-US" altLang="en-US" dirty="0"/>
              <a:t>International Committee of Military Medicine</a:t>
            </a:r>
          </a:p>
        </p:txBody>
      </p:sp>
      <p:sp>
        <p:nvSpPr>
          <p:cNvPr id="32772"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1B38C41-2E7B-40EF-9B2D-2C93ABB4E1DC}" type="slidenum">
              <a:rPr lang="en-US" altLang="en-US" smtClean="0"/>
              <a:pPr/>
              <a:t>48</a:t>
            </a:fld>
            <a:endParaRPr lang="en-US" altLang="en-US" dirty="0"/>
          </a:p>
        </p:txBody>
      </p:sp>
    </p:spTree>
    <p:custDataLst>
      <p:tags r:id="rId1"/>
    </p:custDataLst>
    <p:extLst>
      <p:ext uri="{BB962C8B-B14F-4D97-AF65-F5344CB8AC3E}">
        <p14:creationId xmlns:p14="http://schemas.microsoft.com/office/powerpoint/2010/main" val="23953171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dirty="0"/>
              <a:t>MHS: Education and Research</a:t>
            </a:r>
          </a:p>
        </p:txBody>
      </p:sp>
      <p:sp>
        <p:nvSpPr>
          <p:cNvPr id="23555" name="Content Placeholder 2"/>
          <p:cNvSpPr>
            <a:spLocks noGrp="1"/>
          </p:cNvSpPr>
          <p:nvPr>
            <p:ph sz="quarter" idx="14"/>
          </p:nvPr>
        </p:nvSpPr>
        <p:spPr/>
        <p:txBody>
          <a:bodyPr/>
          <a:lstStyle/>
          <a:p>
            <a:r>
              <a:rPr lang="en-US" altLang="en-US" sz="2800" dirty="0"/>
              <a:t>Education</a:t>
            </a:r>
          </a:p>
          <a:p>
            <a:pPr lvl="1"/>
            <a:r>
              <a:rPr lang="en-US" altLang="en-US" sz="2400" dirty="0"/>
              <a:t>Walter Reed National Military Medical Center </a:t>
            </a:r>
          </a:p>
          <a:p>
            <a:pPr lvl="1"/>
            <a:r>
              <a:rPr lang="en-US" altLang="en-US" sz="2400" dirty="0"/>
              <a:t>Defense Medical Readiness Training Institute</a:t>
            </a:r>
          </a:p>
          <a:p>
            <a:pPr lvl="1"/>
            <a:r>
              <a:rPr lang="en-US" altLang="en-US" sz="2400" dirty="0"/>
              <a:t>Joint Theater Trauma System (JTTS) Clinical Practice Guidelines </a:t>
            </a:r>
          </a:p>
          <a:p>
            <a:pPr lvl="1"/>
            <a:r>
              <a:rPr lang="en-US" altLang="en-US" sz="2400" dirty="0"/>
              <a:t>Tactical Combat Casualty Care </a:t>
            </a:r>
          </a:p>
          <a:p>
            <a:r>
              <a:rPr lang="en-US" altLang="en-US" sz="2800" dirty="0"/>
              <a:t>Research</a:t>
            </a:r>
          </a:p>
          <a:p>
            <a:pPr lvl="1"/>
            <a:r>
              <a:rPr lang="en-US" altLang="en-US" sz="2400" dirty="0"/>
              <a:t>Congressionally Directed Medical Research Programs</a:t>
            </a:r>
          </a:p>
          <a:p>
            <a:pPr lvl="1"/>
            <a:r>
              <a:rPr lang="en-US" altLang="en-US" sz="2400" dirty="0"/>
              <a:t>Military Infectious Diseases Research Program</a:t>
            </a:r>
          </a:p>
          <a:p>
            <a:pPr lvl="1"/>
            <a:r>
              <a:rPr lang="en-US" altLang="en-US" sz="2400" dirty="0"/>
              <a:t>TriService Nursing Research Program</a:t>
            </a:r>
          </a:p>
        </p:txBody>
      </p:sp>
      <p:sp>
        <p:nvSpPr>
          <p:cNvPr id="33796"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DD9E070-3B9A-421F-BF1B-619A87E531F9}" type="slidenum">
              <a:rPr lang="en-US" altLang="en-US" smtClean="0"/>
              <a:pPr/>
              <a:t>49</a:t>
            </a:fld>
            <a:endParaRPr lang="en-US" altLang="en-US" dirty="0"/>
          </a:p>
        </p:txBody>
      </p:sp>
    </p:spTree>
    <p:custDataLst>
      <p:tags r:id="rId1"/>
    </p:custDataLst>
    <p:extLst>
      <p:ext uri="{BB962C8B-B14F-4D97-AF65-F5344CB8AC3E}">
        <p14:creationId xmlns:p14="http://schemas.microsoft.com/office/powerpoint/2010/main" val="13097413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dirty="0"/>
              <a:t>Delivering Health Care, Part 1</a:t>
            </a:r>
            <a:br>
              <a:rPr lang="en-US" altLang="en-US" dirty="0"/>
            </a:br>
            <a:r>
              <a:rPr lang="en-US" altLang="en-US" dirty="0"/>
              <a:t>Summary – Lecture b </a:t>
            </a:r>
          </a:p>
        </p:txBody>
      </p:sp>
      <p:sp>
        <p:nvSpPr>
          <p:cNvPr id="24579" name="Content Placeholder 2"/>
          <p:cNvSpPr>
            <a:spLocks noGrp="1"/>
          </p:cNvSpPr>
          <p:nvPr>
            <p:ph type="body" sz="quarter" idx="11"/>
          </p:nvPr>
        </p:nvSpPr>
        <p:spPr>
          <a:xfrm>
            <a:off x="425301" y="1493870"/>
            <a:ext cx="8229600" cy="5102873"/>
          </a:xfrm>
        </p:spPr>
        <p:txBody>
          <a:bodyPr/>
          <a:lstStyle/>
          <a:p>
            <a:r>
              <a:rPr lang="en-US" altLang="en-US" sz="3000" dirty="0"/>
              <a:t>VA</a:t>
            </a:r>
          </a:p>
          <a:p>
            <a:pPr lvl="1"/>
            <a:r>
              <a:rPr lang="en-US" altLang="en-US" sz="2600" dirty="0"/>
              <a:t>Department of the federal government</a:t>
            </a:r>
          </a:p>
          <a:p>
            <a:pPr lvl="1"/>
            <a:r>
              <a:rPr lang="en-US" altLang="en-US" sz="2600" dirty="0"/>
              <a:t>Serves veterans after discharge</a:t>
            </a:r>
          </a:p>
          <a:p>
            <a:r>
              <a:rPr lang="en-US" altLang="en-US" sz="3000" dirty="0"/>
              <a:t>MHS</a:t>
            </a:r>
          </a:p>
          <a:p>
            <a:pPr lvl="1"/>
            <a:r>
              <a:rPr lang="en-US" altLang="en-US" sz="2600" dirty="0"/>
              <a:t>Run by the U.S. Department of Defense</a:t>
            </a:r>
          </a:p>
          <a:p>
            <a:pPr lvl="1"/>
            <a:r>
              <a:rPr lang="en-US" altLang="en-US" sz="2600" dirty="0"/>
              <a:t>Serves veterans during military service</a:t>
            </a:r>
          </a:p>
          <a:p>
            <a:r>
              <a:rPr lang="en-US" altLang="en-US" sz="3000" dirty="0"/>
              <a:t>Common goals</a:t>
            </a:r>
          </a:p>
          <a:p>
            <a:pPr lvl="1"/>
            <a:r>
              <a:rPr lang="en-US" altLang="en-US" sz="2600" dirty="0"/>
              <a:t>Benefit all service members and their families </a:t>
            </a:r>
          </a:p>
          <a:p>
            <a:pPr lvl="1"/>
            <a:r>
              <a:rPr lang="en-US" altLang="en-US" sz="2600" dirty="0"/>
              <a:t>Maximize physical and mental health </a:t>
            </a:r>
          </a:p>
          <a:p>
            <a:pPr lvl="1"/>
            <a:r>
              <a:rPr lang="en-US" altLang="en-US" sz="2600" dirty="0"/>
              <a:t>Provide logistical and/or financial assistance</a:t>
            </a:r>
          </a:p>
        </p:txBody>
      </p:sp>
      <p:sp>
        <p:nvSpPr>
          <p:cNvPr id="34820"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66A1590-7E5B-4CEE-AF63-2ACBA7A41D1C}" type="slidenum">
              <a:rPr lang="en-US" altLang="en-US" smtClean="0"/>
              <a:pPr/>
              <a:t>50</a:t>
            </a:fld>
            <a:endParaRPr lang="en-US" altLang="en-US" dirty="0"/>
          </a:p>
        </p:txBody>
      </p:sp>
    </p:spTree>
    <p:custDataLst>
      <p:tags r:id="rId1"/>
    </p:custDataLst>
    <p:extLst>
      <p:ext uri="{BB962C8B-B14F-4D97-AF65-F5344CB8AC3E}">
        <p14:creationId xmlns:p14="http://schemas.microsoft.com/office/powerpoint/2010/main" val="31855768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Delivering Health Care, Part 1</a:t>
            </a:r>
            <a:br>
              <a:rPr lang="en-US" dirty="0"/>
            </a:br>
            <a:r>
              <a:rPr lang="en-US" dirty="0"/>
              <a:t>References – 1– Lecture b</a:t>
            </a:r>
          </a:p>
        </p:txBody>
      </p:sp>
      <p:sp>
        <p:nvSpPr>
          <p:cNvPr id="3" name="Text Placeholder 2"/>
          <p:cNvSpPr>
            <a:spLocks noGrp="1"/>
          </p:cNvSpPr>
          <p:nvPr>
            <p:ph type="body" sz="quarter" idx="16"/>
          </p:nvPr>
        </p:nvSpPr>
        <p:spPr>
          <a:xfrm>
            <a:off x="457200" y="1600200"/>
            <a:ext cx="8229600" cy="4185138"/>
          </a:xfrm>
        </p:spPr>
        <p:txBody>
          <a:bodyPr/>
          <a:lstStyle/>
          <a:p>
            <a:r>
              <a:rPr lang="en-US" dirty="0"/>
              <a:t>References</a:t>
            </a:r>
            <a:endParaRPr lang="en-US" b="0" dirty="0"/>
          </a:p>
          <a:p>
            <a:r>
              <a:rPr lang="en-US" b="0" dirty="0"/>
              <a:t>Department of Veterans Affairs. 2010 Organizational Briefing Book. Washington, DC: Office of Human Resources and Administration, Office of Administration; 2010.</a:t>
            </a:r>
          </a:p>
          <a:p>
            <a:r>
              <a:rPr lang="en-US" b="0" dirty="0"/>
              <a:t>Military Health System. Frequently asked questions (FAQs): general MHS questions. </a:t>
            </a:r>
            <a:r>
              <a:rPr lang="en-US" b="0" dirty="0">
                <a:hlinkClick r:id="rId4" tooltip="URL for The official website of the Military Health System and the Defense Health Agency"/>
              </a:rPr>
              <a:t>http://www.health.mil</a:t>
            </a:r>
            <a:r>
              <a:rPr lang="en-US" b="0" dirty="0"/>
              <a:t>. Accessed January 19, 2017. </a:t>
            </a:r>
          </a:p>
          <a:p>
            <a:r>
              <a:rPr lang="en-US" b="0" dirty="0"/>
              <a:t>Military Health System. TRICARE. </a:t>
            </a:r>
            <a:r>
              <a:rPr lang="en-US" b="0" dirty="0">
                <a:hlinkClick r:id="rId5" tooltip="URL for TRICARE"/>
              </a:rPr>
              <a:t>http://www.tricare.mil</a:t>
            </a:r>
            <a:r>
              <a:rPr lang="en-US" b="0" dirty="0"/>
              <a:t>. Accessed January 19, 2017. </a:t>
            </a:r>
          </a:p>
          <a:p>
            <a:r>
              <a:rPr lang="en-US" b="0" dirty="0"/>
              <a:t>U.S. Army 20th Support Command. Chemical, Biological, Radiological, Nuclear, High-Yield Explosives. </a:t>
            </a:r>
            <a:r>
              <a:rPr lang="en-US" b="0" dirty="0">
                <a:hlinkClick r:id="rId6" tooltip="URL for U.S. Army twentieth support command, chemical, biological, radiological, nuclear, and high-yield explosives"/>
              </a:rPr>
              <a:t>http://www.cbrne.army.mil</a:t>
            </a:r>
            <a:r>
              <a:rPr lang="en-US" b="0" dirty="0"/>
              <a:t>. Accessed January 19, 2017. </a:t>
            </a:r>
          </a:p>
          <a:p>
            <a:r>
              <a:rPr lang="en-US" b="0" dirty="0"/>
              <a:t>U.S. Department of Veterans Affairs. </a:t>
            </a:r>
            <a:r>
              <a:rPr lang="en-US" b="0" dirty="0">
                <a:hlinkClick r:id="rId7" tooltip="URL for U.S. Department of Veterans Affairs"/>
              </a:rPr>
              <a:t>http://www.va.gov</a:t>
            </a:r>
            <a:r>
              <a:rPr lang="en-US" b="0" dirty="0"/>
              <a:t>. Updated January 13, 2017. Accessed January 19, 2017.</a:t>
            </a:r>
          </a:p>
          <a:p>
            <a:r>
              <a:rPr lang="en-US" b="0" dirty="0"/>
              <a:t>U.S. Department of Veterans Affairs. </a:t>
            </a:r>
            <a:r>
              <a:rPr lang="en-US" b="0" dirty="0">
                <a:hlinkClick r:id="rId8" tooltip="URL for the U.S. Department of Veterans Affairs, Education and Training"/>
              </a:rPr>
              <a:t>http://www.benefits.va.gov/gibill/</a:t>
            </a:r>
            <a:r>
              <a:rPr lang="en-US" b="0" dirty="0"/>
              <a:t>. Accessed January 19, 2017.</a:t>
            </a:r>
          </a:p>
          <a:p>
            <a:r>
              <a:rPr lang="en-US" b="0" dirty="0"/>
              <a:t>U.S. Department of Veterans Affairs. 2014-2020 Strategic Plan. </a:t>
            </a:r>
            <a:r>
              <a:rPr lang="en-US" b="0" dirty="0">
                <a:hlinkClick r:id="rId9" tooltip="URL to 45 page PDF file titled Department of Veterans Affairs FY 2014-2020 Strategic Plan"/>
              </a:rPr>
              <a:t>http://www.va.gov/op3/docs/strategicplanning/va2014-2020strategicplan.pdf</a:t>
            </a:r>
            <a:r>
              <a:rPr lang="en-US" b="0" dirty="0"/>
              <a:t>. Accessed January 19, 2017 .</a:t>
            </a:r>
          </a:p>
        </p:txBody>
      </p:sp>
      <p:sp>
        <p:nvSpPr>
          <p:cNvPr id="6"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545C31E-A3B6-4210-948C-5E6B583428F1}" type="slidenum">
              <a:rPr lang="en-US" altLang="en-US" smtClean="0"/>
              <a:pPr/>
              <a:t>51</a:t>
            </a:fld>
            <a:endParaRPr lang="en-US" altLang="en-US" dirty="0"/>
          </a:p>
        </p:txBody>
      </p:sp>
    </p:spTree>
    <p:custDataLst>
      <p:tags r:id="rId1"/>
    </p:custDataLst>
    <p:extLst>
      <p:ext uri="{BB962C8B-B14F-4D97-AF65-F5344CB8AC3E}">
        <p14:creationId xmlns:p14="http://schemas.microsoft.com/office/powerpoint/2010/main" val="22538929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Delivering Health Care, Part 1 </a:t>
            </a:r>
            <a:br>
              <a:rPr lang="en-US" dirty="0"/>
            </a:br>
            <a:r>
              <a:rPr lang="en-US" dirty="0"/>
              <a:t>References – 2 – Lecture b</a:t>
            </a:r>
          </a:p>
        </p:txBody>
      </p:sp>
      <p:sp>
        <p:nvSpPr>
          <p:cNvPr id="3" name="Text Placeholder 2"/>
          <p:cNvSpPr>
            <a:spLocks noGrp="1"/>
          </p:cNvSpPr>
          <p:nvPr>
            <p:ph type="body" sz="quarter" idx="16"/>
          </p:nvPr>
        </p:nvSpPr>
        <p:spPr>
          <a:xfrm>
            <a:off x="457200" y="1600199"/>
            <a:ext cx="8229600" cy="1881257"/>
          </a:xfrm>
        </p:spPr>
        <p:txBody>
          <a:bodyPr/>
          <a:lstStyle/>
          <a:p>
            <a:r>
              <a:rPr lang="en-US" dirty="0"/>
              <a:t>References</a:t>
            </a:r>
            <a:endParaRPr lang="en-US" b="0" dirty="0"/>
          </a:p>
          <a:p>
            <a:r>
              <a:rPr lang="en-US" b="0" dirty="0"/>
              <a:t>U.S. Department of Veterans Affairs. Home healthcare. </a:t>
            </a:r>
            <a:r>
              <a:rPr lang="en-US" b="0" dirty="0">
                <a:hlinkClick r:id="rId4" tooltip="URL to U.S. Department of Veterans Affairs, Home Healthcare, Health Benefits website"/>
              </a:rPr>
              <a:t>http://www.va.gov/healthbenefits/access/home_health_care.asp</a:t>
            </a:r>
            <a:r>
              <a:rPr lang="en-US" b="0" dirty="0"/>
              <a:t>. Accessed January 19, 2017.</a:t>
            </a:r>
          </a:p>
          <a:p>
            <a:r>
              <a:rPr lang="en-US" b="0" dirty="0"/>
              <a:t>Walter Reed National Military Medical Center. </a:t>
            </a:r>
            <a:r>
              <a:rPr lang="en-US" b="0" dirty="0">
                <a:hlinkClick r:id="rId5" tooltip="URL to Walter Reed National Military Medical Center"/>
              </a:rPr>
              <a:t>http://www.wrnmmc.capmed.mil/About%20Us/SitePages/Home.aspx</a:t>
            </a:r>
            <a:r>
              <a:rPr lang="en-US" b="0" dirty="0"/>
              <a:t>. Accessed January 19, 2017.</a:t>
            </a:r>
            <a:endParaRPr lang="en-US" dirty="0"/>
          </a:p>
        </p:txBody>
      </p:sp>
      <p:sp>
        <p:nvSpPr>
          <p:cNvPr id="4" name="Text Placeholder 3"/>
          <p:cNvSpPr>
            <a:spLocks noGrp="1"/>
          </p:cNvSpPr>
          <p:nvPr>
            <p:ph type="body" sz="quarter" idx="20"/>
          </p:nvPr>
        </p:nvSpPr>
        <p:spPr>
          <a:xfrm>
            <a:off x="457200" y="3575150"/>
            <a:ext cx="8229600" cy="1131757"/>
          </a:xfrm>
        </p:spPr>
        <p:txBody>
          <a:bodyPr/>
          <a:lstStyle/>
          <a:p>
            <a:r>
              <a:rPr lang="en-US" dirty="0"/>
              <a:t>Images</a:t>
            </a:r>
            <a:endParaRPr lang="en-US" b="0" dirty="0"/>
          </a:p>
          <a:p>
            <a:r>
              <a:rPr lang="en-US" altLang="en-US" b="0" dirty="0"/>
              <a:t>Slide 13:  Map of Veteran’s Integrated Services Network , or </a:t>
            </a:r>
            <a:r>
              <a:rPr lang="en-US" altLang="en-US" b="0" dirty="0" err="1"/>
              <a:t>VISN</a:t>
            </a:r>
            <a:r>
              <a:rPr lang="en-US" altLang="en-US" b="0" dirty="0"/>
              <a:t>, units in the US. Available from </a:t>
            </a:r>
            <a:r>
              <a:rPr lang="en-US" altLang="en-US" b="0" dirty="0">
                <a:hlinkClick r:id="rId6" tooltip="URL to Map of the United States broken into color-coded pieces that correspond to the 21 networks that are part of the Vetgerans Integrated Services Networks."/>
              </a:rPr>
              <a:t>http://www2.va.gov/directory/guide/division.asp?dnum=1</a:t>
            </a:r>
            <a:r>
              <a:rPr lang="en-US" altLang="en-US" b="0" dirty="0"/>
              <a:t>. Accessed </a:t>
            </a:r>
            <a:r>
              <a:rPr lang="en-US" b="0" dirty="0"/>
              <a:t>January 19, 2017</a:t>
            </a:r>
            <a:r>
              <a:rPr lang="en-US" altLang="en-US" b="0" dirty="0"/>
              <a:t>.</a:t>
            </a:r>
            <a:endParaRPr lang="en-US" dirty="0"/>
          </a:p>
        </p:txBody>
      </p:sp>
      <p:sp>
        <p:nvSpPr>
          <p:cNvPr id="5" name="Text Placeholder 4"/>
          <p:cNvSpPr>
            <a:spLocks noGrp="1"/>
          </p:cNvSpPr>
          <p:nvPr>
            <p:ph type="body" sz="quarter" idx="21"/>
          </p:nvPr>
        </p:nvSpPr>
        <p:spPr>
          <a:xfrm>
            <a:off x="457200" y="4800600"/>
            <a:ext cx="8229600" cy="1615190"/>
          </a:xfrm>
        </p:spPr>
        <p:txBody>
          <a:bodyPr/>
          <a:lstStyle/>
          <a:p>
            <a:r>
              <a:rPr lang="en-US" dirty="0"/>
              <a:t>Charts, Tables, Figures</a:t>
            </a:r>
            <a:endParaRPr lang="en-US" b="0" dirty="0"/>
          </a:p>
          <a:p>
            <a:r>
              <a:rPr lang="en-US" altLang="en-US" b="0" dirty="0"/>
              <a:t>1.2 Chart: Organizational chart for the Department of Veterans Affairs. Structure of the VA. Available from </a:t>
            </a:r>
            <a:r>
              <a:rPr lang="en-US" altLang="en-US" b="0" dirty="0">
                <a:hlinkClick r:id="rId7" tooltip="URL to PDF document containing organizational structure of the Department of Veterans Affairs"/>
              </a:rPr>
              <a:t>http://www.va.gov/ofcadmin/docs/vaorgchart.pdf</a:t>
            </a:r>
            <a:r>
              <a:rPr lang="en-US" altLang="en-US" b="0" dirty="0"/>
              <a:t>. Accessed </a:t>
            </a:r>
            <a:r>
              <a:rPr lang="en-US" b="0" dirty="0"/>
              <a:t>January 19, 2017</a:t>
            </a:r>
            <a:r>
              <a:rPr lang="en-US" altLang="en-US" b="0" dirty="0"/>
              <a:t>.  </a:t>
            </a:r>
          </a:p>
          <a:p>
            <a:r>
              <a:rPr lang="en-US" altLang="en-US" b="0" dirty="0"/>
              <a:t>1.3 Chart:  VA Services. </a:t>
            </a:r>
          </a:p>
          <a:p>
            <a:r>
              <a:rPr lang="en-US" altLang="en-US" b="0" dirty="0"/>
              <a:t>1.4 Chart:  Post-traumatic stress disorder, traumatic brain injury</a:t>
            </a:r>
            <a:endParaRPr lang="en-US" dirty="0"/>
          </a:p>
        </p:txBody>
      </p:sp>
      <p:sp>
        <p:nvSpPr>
          <p:cNvPr id="6" name="Slide Number Placeholder 5"/>
          <p:cNvSpPr>
            <a:spLocks noGrp="1"/>
          </p:cNvSpPr>
          <p:nvPr>
            <p:ph type="sldNum" sz="quarter" idx="4"/>
          </p:nvPr>
        </p:nvSpPr>
        <p:spPr/>
        <p:txBody>
          <a:bodyPr/>
          <a:lstStyle/>
          <a:p>
            <a:fld id="{F3BF8891-5E06-46C2-89A4-6DB85D39BA35}" type="slidenum">
              <a:rPr lang="en-US" smtClean="0"/>
              <a:pPr/>
              <a:t>52</a:t>
            </a:fld>
            <a:endParaRPr lang="en-US" dirty="0"/>
          </a:p>
        </p:txBody>
      </p:sp>
    </p:spTree>
    <p:custDataLst>
      <p:tags r:id="rId1"/>
    </p:custDataLst>
    <p:extLst>
      <p:ext uri="{BB962C8B-B14F-4D97-AF65-F5344CB8AC3E}">
        <p14:creationId xmlns:p14="http://schemas.microsoft.com/office/powerpoint/2010/main" val="25141569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8229600" cy="2245278"/>
          </a:xfrm>
        </p:spPr>
        <p:txBody>
          <a:bodyPr/>
          <a:lstStyle/>
          <a:p>
            <a:r>
              <a:rPr lang="en-US" altLang="en-US" dirty="0"/>
              <a:t>Introduction to Health Care</a:t>
            </a:r>
            <a:br>
              <a:rPr lang="en-US" altLang="en-US" dirty="0"/>
            </a:br>
            <a:r>
              <a:rPr lang="en-US" altLang="en-US" dirty="0"/>
              <a:t>and Public Health in the U.S.</a:t>
            </a:r>
            <a:br>
              <a:rPr lang="en-US" dirty="0"/>
            </a:br>
            <a:r>
              <a:rPr lang="en-US" altLang="en-US" dirty="0"/>
              <a:t>Delivering Health Care, Part 1</a:t>
            </a:r>
            <a:br>
              <a:rPr lang="en-US" altLang="en-US" dirty="0"/>
            </a:br>
            <a:r>
              <a:rPr lang="en-US" altLang="en-US" dirty="0"/>
              <a:t>Lecture b</a:t>
            </a:r>
            <a:endParaRPr lang="en-US" dirty="0"/>
          </a:p>
        </p:txBody>
      </p:sp>
      <p:sp>
        <p:nvSpPr>
          <p:cNvPr id="8" name="Content Placeholder 7"/>
          <p:cNvSpPr>
            <a:spLocks noGrp="1"/>
          </p:cNvSpPr>
          <p:nvPr>
            <p:ph sz="quarter" idx="14"/>
          </p:nvPr>
        </p:nvSpPr>
        <p:spPr/>
        <p:txBody>
          <a:bodyPr/>
          <a:lstStyle/>
          <a:p>
            <a:r>
              <a:rPr lang="en-US" dirty="0"/>
              <a:t>This material was developed by Oregon Health &amp; Science University, funded by the Department of Health and Human Services, Office of the National Coordinator for Health Information Technology under Award Number 90WT0001.</a:t>
            </a:r>
          </a:p>
        </p:txBody>
      </p:sp>
      <p:sp>
        <p:nvSpPr>
          <p:cNvPr id="6" name="Slide Number Placeholder 5"/>
          <p:cNvSpPr>
            <a:spLocks noGrp="1"/>
          </p:cNvSpPr>
          <p:nvPr>
            <p:ph type="sldNum" sz="quarter" idx="4"/>
          </p:nvPr>
        </p:nvSpPr>
        <p:spPr/>
        <p:txBody>
          <a:bodyPr/>
          <a:lstStyle/>
          <a:p>
            <a:fld id="{03A7D8FC-E94D-4F70-9CC2-8999090FDD5E}" type="slidenum">
              <a:rPr lang="en-US" altLang="en-US" smtClean="0"/>
              <a:pPr/>
              <a:t>53</a:t>
            </a:fld>
            <a:endParaRPr lang="en-US" altLang="en-US" dirty="0"/>
          </a:p>
        </p:txBody>
      </p:sp>
    </p:spTree>
    <p:custDataLst>
      <p:tags r:id="rId1"/>
    </p:custDataLst>
    <p:extLst>
      <p:ext uri="{BB962C8B-B14F-4D97-AF65-F5344CB8AC3E}">
        <p14:creationId xmlns:p14="http://schemas.microsoft.com/office/powerpoint/2010/main" val="13140800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Introduction to Health Care</a:t>
            </a:r>
            <a:br>
              <a:rPr lang="en-US" altLang="en-US" dirty="0"/>
            </a:br>
            <a:r>
              <a:rPr lang="en-US" altLang="en-US" dirty="0"/>
              <a:t>and Public Health in the U.S.</a:t>
            </a:r>
            <a:endParaRPr lang="en-US" dirty="0"/>
          </a:p>
        </p:txBody>
      </p:sp>
      <p:sp>
        <p:nvSpPr>
          <p:cNvPr id="3" name="Text Placeholder 2"/>
          <p:cNvSpPr>
            <a:spLocks noGrp="1"/>
          </p:cNvSpPr>
          <p:nvPr>
            <p:ph type="body" sz="half" idx="2"/>
          </p:nvPr>
        </p:nvSpPr>
        <p:spPr/>
        <p:txBody>
          <a:bodyPr/>
          <a:lstStyle/>
          <a:p>
            <a:r>
              <a:rPr lang="en-US" altLang="en-US" dirty="0"/>
              <a:t>Delivering Health Care, Part 1</a:t>
            </a:r>
          </a:p>
        </p:txBody>
      </p:sp>
      <p:sp>
        <p:nvSpPr>
          <p:cNvPr id="4" name="Text Placeholder 3"/>
          <p:cNvSpPr>
            <a:spLocks noGrp="1"/>
          </p:cNvSpPr>
          <p:nvPr>
            <p:ph type="body" sz="quarter" idx="11"/>
          </p:nvPr>
        </p:nvSpPr>
        <p:spPr/>
        <p:txBody>
          <a:bodyPr/>
          <a:lstStyle/>
          <a:p>
            <a:r>
              <a:rPr lang="en-US" altLang="en-US" dirty="0"/>
              <a:t>Lecture c</a:t>
            </a:r>
          </a:p>
        </p:txBody>
      </p:sp>
      <p:sp>
        <p:nvSpPr>
          <p:cNvPr id="5" name="Text Placeholder 4"/>
          <p:cNvSpPr>
            <a:spLocks noGrp="1"/>
          </p:cNvSpPr>
          <p:nvPr>
            <p:ph type="body" sz="quarter" idx="12"/>
          </p:nvPr>
        </p:nvSpPr>
        <p:spPr/>
        <p:txBody>
          <a:bodyPr/>
          <a:lstStyle/>
          <a:p>
            <a:r>
              <a:rPr lang="en-US" dirty="0"/>
              <a:t>This material (Comp 1 Unit 2) was developed by Oregon Health &amp; Science University, funded by the Department of Health and Human Services, Office of the National Coordinator for Health Information Technology under Award Number 90WT0001. </a:t>
            </a:r>
          </a:p>
          <a:p>
            <a:r>
              <a:rPr lang="en-US" dirty="0"/>
              <a:t>This work is licensed under the Creative Commons Attribution-NonCommercial-ShareAlike 4.0 International License. To view a copy of this license, visit </a:t>
            </a:r>
            <a:r>
              <a:rPr lang="en-US" dirty="0">
                <a:hlinkClick r:id="rId4" tooltip="URL for Creative Commons Attribution-NonCommercial-ShareAlike 4.0 International License"/>
              </a:rPr>
              <a:t>http://creativecommons.org/licenses/by-nc-sa/4.0/</a:t>
            </a:r>
            <a:r>
              <a:rPr lang="en-US" dirty="0"/>
              <a:t>.</a:t>
            </a:r>
          </a:p>
        </p:txBody>
      </p:sp>
    </p:spTree>
    <p:custDataLst>
      <p:tags r:id="rId1"/>
    </p:custDataLst>
    <p:extLst>
      <p:ext uri="{BB962C8B-B14F-4D97-AF65-F5344CB8AC3E}">
        <p14:creationId xmlns:p14="http://schemas.microsoft.com/office/powerpoint/2010/main" val="1012767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Delivering Health Care, Part 1</a:t>
            </a:r>
            <a:br>
              <a:rPr lang="en-US" dirty="0"/>
            </a:br>
            <a:r>
              <a:rPr lang="en-US" dirty="0"/>
              <a:t>Learning Objectives</a:t>
            </a:r>
          </a:p>
        </p:txBody>
      </p:sp>
      <p:sp>
        <p:nvSpPr>
          <p:cNvPr id="3" name="Content Placeholder 2"/>
          <p:cNvSpPr>
            <a:spLocks noGrp="1"/>
          </p:cNvSpPr>
          <p:nvPr>
            <p:ph sz="quarter" idx="14"/>
          </p:nvPr>
        </p:nvSpPr>
        <p:spPr>
          <a:xfrm>
            <a:off x="457200" y="1634925"/>
            <a:ext cx="8229600" cy="4572000"/>
          </a:xfrm>
        </p:spPr>
        <p:txBody>
          <a:bodyPr/>
          <a:lstStyle/>
          <a:p>
            <a:r>
              <a:rPr lang="en-US" sz="2800" dirty="0"/>
              <a:t>Describe the organization of health care at the federal, state and local levels (Lecture a)</a:t>
            </a:r>
          </a:p>
          <a:p>
            <a:r>
              <a:rPr lang="en-US" sz="2800" dirty="0"/>
              <a:t>Describe the organization of the VA system and Military Health System (Lecture b)</a:t>
            </a:r>
          </a:p>
          <a:p>
            <a:r>
              <a:rPr lang="en-US" sz="2800" dirty="0"/>
              <a:t>Describe the structure and function of hospital clinical and administrative units (Lecture c)</a:t>
            </a:r>
          </a:p>
          <a:p>
            <a:r>
              <a:rPr lang="en-US" sz="2800" dirty="0"/>
              <a:t>Describe different types of long term care facilities, with an emphasis on their function (Lecture d)</a:t>
            </a:r>
          </a:p>
        </p:txBody>
      </p:sp>
      <p:sp>
        <p:nvSpPr>
          <p:cNvPr id="4" name="Slide Number Placeholder 3"/>
          <p:cNvSpPr>
            <a:spLocks noGrp="1"/>
          </p:cNvSpPr>
          <p:nvPr>
            <p:ph type="sldNum" sz="quarter" idx="4"/>
          </p:nvPr>
        </p:nvSpPr>
        <p:spPr/>
        <p:txBody>
          <a:bodyPr/>
          <a:lstStyle/>
          <a:p>
            <a:fld id="{F3BF8891-5E06-46C2-89A4-6DB85D39BA35}" type="slidenum">
              <a:rPr lang="en-US" smtClean="0"/>
              <a:pPr/>
              <a:t>55</a:t>
            </a:fld>
            <a:endParaRPr lang="en-US" dirty="0"/>
          </a:p>
        </p:txBody>
      </p:sp>
    </p:spTree>
    <p:custDataLst>
      <p:tags r:id="rId1"/>
    </p:custDataLst>
    <p:extLst>
      <p:ext uri="{BB962C8B-B14F-4D97-AF65-F5344CB8AC3E}">
        <p14:creationId xmlns:p14="http://schemas.microsoft.com/office/powerpoint/2010/main" val="29405623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Delivering Health Care, Part 1</a:t>
            </a:r>
            <a:br>
              <a:rPr lang="en-US" dirty="0"/>
            </a:br>
            <a:r>
              <a:rPr lang="en-US" dirty="0"/>
              <a:t>Learning Objectives – Lecture c</a:t>
            </a:r>
          </a:p>
        </p:txBody>
      </p:sp>
      <p:sp>
        <p:nvSpPr>
          <p:cNvPr id="3" name="Content Placeholder 2"/>
          <p:cNvSpPr>
            <a:spLocks noGrp="1"/>
          </p:cNvSpPr>
          <p:nvPr>
            <p:ph sz="quarter" idx="14"/>
          </p:nvPr>
        </p:nvSpPr>
        <p:spPr/>
        <p:txBody>
          <a:bodyPr/>
          <a:lstStyle/>
          <a:p>
            <a:r>
              <a:rPr lang="en-US" altLang="en-US" dirty="0"/>
              <a:t>Describe hospitals and outpatient clinics. </a:t>
            </a:r>
          </a:p>
          <a:p>
            <a:r>
              <a:rPr lang="en-US" altLang="en-US" dirty="0"/>
              <a:t>Relevant facilities include:</a:t>
            </a:r>
          </a:p>
          <a:p>
            <a:pPr lvl="1"/>
            <a:r>
              <a:rPr lang="en-US" altLang="en-US" dirty="0"/>
              <a:t>Individual and group physician practices</a:t>
            </a:r>
          </a:p>
          <a:p>
            <a:pPr lvl="1"/>
            <a:r>
              <a:rPr lang="en-US" altLang="en-US" dirty="0"/>
              <a:t>Health maintenance organizations (HMOs)</a:t>
            </a:r>
          </a:p>
          <a:p>
            <a:pPr lvl="1"/>
            <a:r>
              <a:rPr lang="en-US" altLang="en-US" dirty="0"/>
              <a:t>Preferred provider organizations (PPOs)</a:t>
            </a:r>
          </a:p>
          <a:p>
            <a:pPr lvl="1"/>
            <a:r>
              <a:rPr lang="en-US" altLang="en-US" dirty="0"/>
              <a:t>Urgent or immediate-care clinics</a:t>
            </a:r>
          </a:p>
          <a:p>
            <a:pPr lvl="1"/>
            <a:r>
              <a:rPr lang="en-US" altLang="en-US" dirty="0"/>
              <a:t>Hospitals</a:t>
            </a:r>
          </a:p>
          <a:p>
            <a:pPr lvl="1"/>
            <a:r>
              <a:rPr lang="en-US" altLang="en-US" dirty="0"/>
              <a:t>Hospital systems</a:t>
            </a:r>
          </a:p>
        </p:txBody>
      </p:sp>
      <p:sp>
        <p:nvSpPr>
          <p:cNvPr id="4" name="Slide Number Placeholder 3"/>
          <p:cNvSpPr>
            <a:spLocks noGrp="1"/>
          </p:cNvSpPr>
          <p:nvPr>
            <p:ph type="sldNum" sz="quarter" idx="4"/>
          </p:nvPr>
        </p:nvSpPr>
        <p:spPr/>
        <p:txBody>
          <a:bodyPr/>
          <a:lstStyle/>
          <a:p>
            <a:fld id="{F3BF8891-5E06-46C2-89A4-6DB85D39BA35}" type="slidenum">
              <a:rPr lang="en-US" smtClean="0"/>
              <a:pPr/>
              <a:t>56</a:t>
            </a:fld>
            <a:endParaRPr lang="en-US" dirty="0"/>
          </a:p>
        </p:txBody>
      </p:sp>
    </p:spTree>
    <p:custDataLst>
      <p:tags r:id="rId1"/>
    </p:custDataLst>
    <p:extLst>
      <p:ext uri="{BB962C8B-B14F-4D97-AF65-F5344CB8AC3E}">
        <p14:creationId xmlns:p14="http://schemas.microsoft.com/office/powerpoint/2010/main" val="3154932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a:t>Sole Proprietorship Clinic</a:t>
            </a:r>
          </a:p>
        </p:txBody>
      </p:sp>
      <p:sp>
        <p:nvSpPr>
          <p:cNvPr id="8195" name="Content Placeholder 2"/>
          <p:cNvSpPr>
            <a:spLocks noGrp="1"/>
          </p:cNvSpPr>
          <p:nvPr>
            <p:ph sz="quarter" idx="14"/>
          </p:nvPr>
        </p:nvSpPr>
        <p:spPr/>
        <p:txBody>
          <a:bodyPr/>
          <a:lstStyle/>
          <a:p>
            <a:r>
              <a:rPr lang="en-US" altLang="en-US" dirty="0"/>
              <a:t>Functions as a small private office </a:t>
            </a:r>
          </a:p>
          <a:p>
            <a:r>
              <a:rPr lang="en-US" altLang="en-US" dirty="0"/>
              <a:t>Run by a single physician with a small staff</a:t>
            </a:r>
          </a:p>
          <a:p>
            <a:r>
              <a:rPr lang="en-US" altLang="en-US" dirty="0"/>
              <a:t>Owner assumes all obligations/liabilities</a:t>
            </a:r>
          </a:p>
          <a:p>
            <a:r>
              <a:rPr lang="en-US" altLang="en-US" dirty="0"/>
              <a:t>This type of practice is increasingly rare</a:t>
            </a:r>
          </a:p>
          <a:p>
            <a:endParaRPr lang="en-US" altLang="en-US" dirty="0"/>
          </a:p>
        </p:txBody>
      </p:sp>
      <p:sp>
        <p:nvSpPr>
          <p:cNvPr id="8196"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0652AC5-BA09-487F-B813-7639804842B9}" type="slidenum">
              <a:rPr lang="en-US" altLang="en-US" smtClean="0"/>
              <a:pPr/>
              <a:t>57</a:t>
            </a:fld>
            <a:endParaRPr lang="en-US" altLang="en-US" dirty="0"/>
          </a:p>
        </p:txBody>
      </p:sp>
    </p:spTree>
    <p:custDataLst>
      <p:tags r:id="rId1"/>
    </p:custDataLst>
    <p:extLst>
      <p:ext uri="{BB962C8B-B14F-4D97-AF65-F5344CB8AC3E}">
        <p14:creationId xmlns:p14="http://schemas.microsoft.com/office/powerpoint/2010/main" val="9191410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dirty="0"/>
              <a:t>Group Practice Clinic</a:t>
            </a:r>
          </a:p>
        </p:txBody>
      </p:sp>
      <p:sp>
        <p:nvSpPr>
          <p:cNvPr id="9219" name="Content Placeholder 2"/>
          <p:cNvSpPr>
            <a:spLocks noGrp="1"/>
          </p:cNvSpPr>
          <p:nvPr>
            <p:ph sz="quarter" idx="14"/>
          </p:nvPr>
        </p:nvSpPr>
        <p:spPr/>
        <p:txBody>
          <a:bodyPr/>
          <a:lstStyle/>
          <a:p>
            <a:r>
              <a:rPr lang="en-US" altLang="en-US" sz="3000" dirty="0"/>
              <a:t>Partnership includes 2 or more physicians </a:t>
            </a:r>
          </a:p>
          <a:p>
            <a:r>
              <a:rPr lang="en-US" altLang="en-US" sz="3000" dirty="0"/>
              <a:t>Corporate group practice:</a:t>
            </a:r>
          </a:p>
          <a:p>
            <a:pPr lvl="1"/>
            <a:r>
              <a:rPr lang="en-US" altLang="en-US" sz="2600" dirty="0"/>
              <a:t>Corporation owns the practice</a:t>
            </a:r>
          </a:p>
          <a:p>
            <a:pPr lvl="1"/>
            <a:r>
              <a:rPr lang="en-US" altLang="en-US" sz="2600" dirty="0"/>
              <a:t>Physicians are employees</a:t>
            </a:r>
          </a:p>
          <a:p>
            <a:r>
              <a:rPr lang="en-US" altLang="en-US" sz="3000" dirty="0"/>
              <a:t>Independent Practice Association (IPA)</a:t>
            </a:r>
          </a:p>
          <a:p>
            <a:pPr lvl="1"/>
            <a:r>
              <a:rPr lang="en-US" altLang="en-US" sz="2600" dirty="0"/>
              <a:t>Practice is a legal entity (e.g., corporation)</a:t>
            </a:r>
          </a:p>
          <a:p>
            <a:pPr lvl="1"/>
            <a:r>
              <a:rPr lang="en-US" altLang="en-US" sz="2600" dirty="0"/>
              <a:t>Each physician has a separate office</a:t>
            </a:r>
          </a:p>
          <a:p>
            <a:pPr lvl="1"/>
            <a:r>
              <a:rPr lang="en-US" altLang="en-US" sz="2600" dirty="0"/>
              <a:t>Physicians own the practice</a:t>
            </a:r>
          </a:p>
          <a:p>
            <a:pPr lvl="1"/>
            <a:r>
              <a:rPr lang="en-US" altLang="en-US" sz="2600" dirty="0"/>
              <a:t>May contract with HMOs to provide health care</a:t>
            </a:r>
          </a:p>
          <a:p>
            <a:endParaRPr lang="en-US" altLang="en-US" dirty="0"/>
          </a:p>
        </p:txBody>
      </p:sp>
      <p:sp>
        <p:nvSpPr>
          <p:cNvPr id="9220"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EF2E2CB-76EB-4F84-AE4E-6B093332C97C}" type="slidenum">
              <a:rPr lang="en-US" altLang="en-US" smtClean="0"/>
              <a:pPr/>
              <a:t>58</a:t>
            </a:fld>
            <a:endParaRPr lang="en-US" altLang="en-US" dirty="0"/>
          </a:p>
        </p:txBody>
      </p:sp>
    </p:spTree>
    <p:custDataLst>
      <p:tags r:id="rId1"/>
    </p:custDataLst>
    <p:extLst>
      <p:ext uri="{BB962C8B-B14F-4D97-AF65-F5344CB8AC3E}">
        <p14:creationId xmlns:p14="http://schemas.microsoft.com/office/powerpoint/2010/main" val="29667474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dirty="0"/>
              <a:t>Managed Health Care</a:t>
            </a:r>
          </a:p>
        </p:txBody>
      </p:sp>
      <p:sp>
        <p:nvSpPr>
          <p:cNvPr id="10243" name="Content Placeholder 2"/>
          <p:cNvSpPr>
            <a:spLocks noGrp="1"/>
          </p:cNvSpPr>
          <p:nvPr>
            <p:ph sz="quarter" idx="14"/>
          </p:nvPr>
        </p:nvSpPr>
        <p:spPr>
          <a:xfrm>
            <a:off x="457200" y="1623350"/>
            <a:ext cx="8229600" cy="4572000"/>
          </a:xfrm>
        </p:spPr>
        <p:txBody>
          <a:bodyPr/>
          <a:lstStyle/>
          <a:p>
            <a:r>
              <a:rPr lang="en-US" altLang="en-US" sz="2800" dirty="0"/>
              <a:t>HMO</a:t>
            </a:r>
          </a:p>
          <a:p>
            <a:pPr lvl="1"/>
            <a:r>
              <a:rPr lang="en-US" altLang="en-US" sz="2400" dirty="0"/>
              <a:t>Prepaid health plan</a:t>
            </a:r>
          </a:p>
          <a:p>
            <a:pPr lvl="1"/>
            <a:r>
              <a:rPr lang="en-US" altLang="en-US" sz="2400" dirty="0"/>
              <a:t>Physicians are paid per patient</a:t>
            </a:r>
          </a:p>
          <a:p>
            <a:pPr lvl="1"/>
            <a:r>
              <a:rPr lang="en-US" altLang="en-US" sz="2400" dirty="0"/>
              <a:t>Patient pays co-payments for service, obtains referrals for specialty care</a:t>
            </a:r>
          </a:p>
          <a:p>
            <a:r>
              <a:rPr lang="en-US" altLang="en-US" sz="2800" dirty="0"/>
              <a:t>PPO</a:t>
            </a:r>
          </a:p>
          <a:p>
            <a:pPr lvl="1"/>
            <a:r>
              <a:rPr lang="en-US" altLang="en-US" sz="2400" dirty="0"/>
              <a:t>Physicians are independent</a:t>
            </a:r>
          </a:p>
          <a:p>
            <a:pPr lvl="1"/>
            <a:r>
              <a:rPr lang="en-US" altLang="en-US" sz="2400" dirty="0"/>
              <a:t>Patient pays fees but does not need referrals</a:t>
            </a:r>
          </a:p>
          <a:p>
            <a:r>
              <a:rPr lang="en-US" altLang="en-US" sz="2800" dirty="0"/>
              <a:t>Point-of-Service Plan</a:t>
            </a:r>
          </a:p>
          <a:p>
            <a:pPr lvl="1"/>
            <a:r>
              <a:rPr lang="en-US" altLang="en-US" sz="2400" dirty="0"/>
              <a:t>Works as a combination of HMO and PPO</a:t>
            </a:r>
          </a:p>
        </p:txBody>
      </p:sp>
      <p:sp>
        <p:nvSpPr>
          <p:cNvPr id="10244"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4B58204-1808-4ED8-A4C1-4597FE2F0D08}" type="slidenum">
              <a:rPr lang="en-US" altLang="en-US" smtClean="0"/>
              <a:pPr/>
              <a:t>59</a:t>
            </a:fld>
            <a:endParaRPr lang="en-US" altLang="en-US" dirty="0"/>
          </a:p>
        </p:txBody>
      </p:sp>
    </p:spTree>
    <p:custDataLst>
      <p:tags r:id="rId1"/>
    </p:custDataLst>
    <p:extLst>
      <p:ext uri="{BB962C8B-B14F-4D97-AF65-F5344CB8AC3E}">
        <p14:creationId xmlns:p14="http://schemas.microsoft.com/office/powerpoint/2010/main" val="9586524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ltLang="en-US" dirty="0"/>
              <a:t>Urgent Care Centers</a:t>
            </a:r>
          </a:p>
        </p:txBody>
      </p:sp>
      <p:sp>
        <p:nvSpPr>
          <p:cNvPr id="7171" name="Content Placeholder 2"/>
          <p:cNvSpPr>
            <a:spLocks noGrp="1"/>
          </p:cNvSpPr>
          <p:nvPr>
            <p:ph sz="quarter" idx="14"/>
          </p:nvPr>
        </p:nvSpPr>
        <p:spPr>
          <a:xfrm>
            <a:off x="457200" y="1623350"/>
            <a:ext cx="8229600" cy="4572000"/>
          </a:xfrm>
        </p:spPr>
        <p:txBody>
          <a:bodyPr/>
          <a:lstStyle/>
          <a:p>
            <a:r>
              <a:rPr lang="en-US" sz="2800" dirty="0"/>
              <a:t>Also called immediate care centers</a:t>
            </a:r>
          </a:p>
          <a:p>
            <a:r>
              <a:rPr lang="en-US" sz="2800" dirty="0"/>
              <a:t>For acute illness or injury not serious enough for a hospital emergency department (ED)</a:t>
            </a:r>
          </a:p>
          <a:p>
            <a:pPr lvl="1"/>
            <a:r>
              <a:rPr lang="en-US" sz="2400" dirty="0"/>
              <a:t>Capability is intermediate between retail clinic and ED</a:t>
            </a:r>
          </a:p>
          <a:p>
            <a:pPr lvl="1"/>
            <a:r>
              <a:rPr lang="en-US" sz="2400" dirty="0"/>
              <a:t>Service is available on walk-in basis</a:t>
            </a:r>
          </a:p>
          <a:p>
            <a:pPr lvl="1"/>
            <a:r>
              <a:rPr lang="en-US" sz="2400" dirty="0"/>
              <a:t>Extended hours</a:t>
            </a:r>
          </a:p>
          <a:p>
            <a:r>
              <a:rPr lang="en-US" sz="2800" dirty="0"/>
              <a:t>Advantageous for U.S. health care system</a:t>
            </a:r>
          </a:p>
          <a:p>
            <a:pPr lvl="1"/>
            <a:r>
              <a:rPr lang="en-US" sz="2400" dirty="0"/>
              <a:t>Provide more health care for more people</a:t>
            </a:r>
          </a:p>
          <a:p>
            <a:pPr lvl="1"/>
            <a:r>
              <a:rPr lang="en-US" sz="2400" dirty="0"/>
              <a:t>Reserve EDs for life-threatening emergencies</a:t>
            </a:r>
          </a:p>
          <a:p>
            <a:pPr lvl="1"/>
            <a:endParaRPr lang="en-US" dirty="0"/>
          </a:p>
        </p:txBody>
      </p:sp>
      <p:sp>
        <p:nvSpPr>
          <p:cNvPr id="11268"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887DC9C-11A9-45DE-BCBA-EAC0E1708E8E}" type="slidenum">
              <a:rPr lang="en-US" altLang="en-US" smtClean="0"/>
              <a:pPr/>
              <a:t>60</a:t>
            </a:fld>
            <a:endParaRPr lang="en-US" altLang="en-US" dirty="0"/>
          </a:p>
        </p:txBody>
      </p:sp>
    </p:spTree>
    <p:custDataLst>
      <p:tags r:id="rId1"/>
    </p:custDataLst>
    <p:extLst>
      <p:ext uri="{BB962C8B-B14F-4D97-AF65-F5344CB8AC3E}">
        <p14:creationId xmlns:p14="http://schemas.microsoft.com/office/powerpoint/2010/main" val="5911929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dirty="0"/>
              <a:t>Community Health Centers</a:t>
            </a:r>
          </a:p>
        </p:txBody>
      </p:sp>
      <p:sp>
        <p:nvSpPr>
          <p:cNvPr id="12291" name="Content Placeholder 2"/>
          <p:cNvSpPr>
            <a:spLocks noGrp="1"/>
          </p:cNvSpPr>
          <p:nvPr>
            <p:ph sz="quarter" idx="14"/>
          </p:nvPr>
        </p:nvSpPr>
        <p:spPr/>
        <p:txBody>
          <a:bodyPr/>
          <a:lstStyle/>
          <a:p>
            <a:r>
              <a:rPr lang="en-US" altLang="en-US" sz="3000" dirty="0"/>
              <a:t>Provide primary care for disadvantaged persons</a:t>
            </a:r>
          </a:p>
          <a:p>
            <a:pPr lvl="1"/>
            <a:r>
              <a:rPr lang="en-US" altLang="en-US" sz="2600" dirty="0"/>
              <a:t>Treat those who cannot pay and/or have no insurance </a:t>
            </a:r>
          </a:p>
          <a:p>
            <a:pPr lvl="1"/>
            <a:r>
              <a:rPr lang="en-US" altLang="en-US" sz="2600" dirty="0"/>
              <a:t>Found in all 50 states and territories</a:t>
            </a:r>
          </a:p>
          <a:p>
            <a:pPr lvl="1"/>
            <a:r>
              <a:rPr lang="en-US" altLang="en-US" sz="2600" dirty="0"/>
              <a:t>Usually rely on public financing</a:t>
            </a:r>
          </a:p>
          <a:p>
            <a:r>
              <a:rPr lang="en-US" altLang="en-US" sz="3000" dirty="0"/>
              <a:t>Advantageous for U.S. health care system</a:t>
            </a:r>
          </a:p>
          <a:p>
            <a:pPr lvl="1"/>
            <a:r>
              <a:rPr lang="en-US" altLang="en-US" sz="2600" dirty="0"/>
              <a:t>Improve health care access for all</a:t>
            </a:r>
          </a:p>
          <a:p>
            <a:pPr lvl="1"/>
            <a:r>
              <a:rPr lang="en-US" altLang="en-US" sz="2600" dirty="0"/>
              <a:t>Reserve EDs for true emergencies</a:t>
            </a:r>
          </a:p>
          <a:p>
            <a:r>
              <a:rPr lang="en-US" altLang="en-US" sz="3000" dirty="0"/>
              <a:t>Community mental health centers also exist</a:t>
            </a:r>
          </a:p>
        </p:txBody>
      </p:sp>
      <p:sp>
        <p:nvSpPr>
          <p:cNvPr id="12292"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4599CA6-B74B-4736-A13A-7E32CF8EC680}" type="slidenum">
              <a:rPr lang="en-US" altLang="en-US" smtClean="0"/>
              <a:pPr/>
              <a:t>61</a:t>
            </a:fld>
            <a:endParaRPr lang="en-US" altLang="en-US" dirty="0"/>
          </a:p>
        </p:txBody>
      </p:sp>
    </p:spTree>
    <p:custDataLst>
      <p:tags r:id="rId1"/>
    </p:custDataLst>
    <p:extLst>
      <p:ext uri="{BB962C8B-B14F-4D97-AF65-F5344CB8AC3E}">
        <p14:creationId xmlns:p14="http://schemas.microsoft.com/office/powerpoint/2010/main" val="38585602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dirty="0"/>
              <a:t>Community Hospitals</a:t>
            </a:r>
          </a:p>
        </p:txBody>
      </p:sp>
      <p:sp>
        <p:nvSpPr>
          <p:cNvPr id="13315" name="Content Placeholder 2"/>
          <p:cNvSpPr>
            <a:spLocks noGrp="1"/>
          </p:cNvSpPr>
          <p:nvPr>
            <p:ph sz="quarter" idx="14"/>
          </p:nvPr>
        </p:nvSpPr>
        <p:spPr/>
        <p:txBody>
          <a:bodyPr/>
          <a:lstStyle/>
          <a:p>
            <a:r>
              <a:rPr lang="en-US" altLang="en-US" dirty="0"/>
              <a:t>Defined as non-federal, short-term, general public hospitals</a:t>
            </a:r>
          </a:p>
          <a:p>
            <a:pPr lvl="1"/>
            <a:r>
              <a:rPr lang="en-US" altLang="en-US" dirty="0"/>
              <a:t>Provide general or specialty care</a:t>
            </a:r>
          </a:p>
          <a:p>
            <a:pPr lvl="1"/>
            <a:r>
              <a:rPr lang="en-US" altLang="en-US" dirty="0"/>
              <a:t>Operate on for-profit or nonprofit basis</a:t>
            </a:r>
          </a:p>
          <a:p>
            <a:r>
              <a:rPr lang="en-US" altLang="en-US" dirty="0"/>
              <a:t>Advantageous for U.S. health care system</a:t>
            </a:r>
          </a:p>
          <a:p>
            <a:pPr lvl="1"/>
            <a:r>
              <a:rPr lang="en-US" altLang="en-US" dirty="0"/>
              <a:t>Well-suited for routine illness/surgery</a:t>
            </a:r>
          </a:p>
          <a:p>
            <a:pPr lvl="1"/>
            <a:r>
              <a:rPr lang="en-US" altLang="en-US" dirty="0"/>
              <a:t>Provide cost-effective and accessible care</a:t>
            </a:r>
          </a:p>
        </p:txBody>
      </p:sp>
      <p:sp>
        <p:nvSpPr>
          <p:cNvPr id="13316"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C79D2A6-2887-455B-876D-377C5462C488}" type="slidenum">
              <a:rPr lang="en-US" altLang="en-US" smtClean="0"/>
              <a:pPr/>
              <a:t>62</a:t>
            </a:fld>
            <a:endParaRPr lang="en-US" altLang="en-US" dirty="0"/>
          </a:p>
        </p:txBody>
      </p:sp>
    </p:spTree>
    <p:custDataLst>
      <p:tags r:id="rId1"/>
    </p:custDataLst>
    <p:extLst>
      <p:ext uri="{BB962C8B-B14F-4D97-AF65-F5344CB8AC3E}">
        <p14:creationId xmlns:p14="http://schemas.microsoft.com/office/powerpoint/2010/main" val="37129617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dirty="0"/>
              <a:t>Teaching/Research Hospitals</a:t>
            </a:r>
          </a:p>
        </p:txBody>
      </p:sp>
      <p:sp>
        <p:nvSpPr>
          <p:cNvPr id="14339" name="Content Placeholder 2"/>
          <p:cNvSpPr>
            <a:spLocks noGrp="1"/>
          </p:cNvSpPr>
          <p:nvPr>
            <p:ph sz="quarter" idx="14"/>
          </p:nvPr>
        </p:nvSpPr>
        <p:spPr>
          <a:xfrm>
            <a:off x="457200" y="1623350"/>
            <a:ext cx="8229600" cy="4572000"/>
          </a:xfrm>
        </p:spPr>
        <p:txBody>
          <a:bodyPr/>
          <a:lstStyle/>
          <a:p>
            <a:r>
              <a:rPr lang="en-US" altLang="en-US" sz="2800" dirty="0"/>
              <a:t>Large institutions affiliated with medical schools</a:t>
            </a:r>
          </a:p>
          <a:p>
            <a:pPr lvl="1"/>
            <a:r>
              <a:rPr lang="en-US" altLang="en-US" sz="2400" dirty="0"/>
              <a:t>Latest medications, surgical procedures, equipment, technology</a:t>
            </a:r>
          </a:p>
          <a:p>
            <a:pPr lvl="1"/>
            <a:r>
              <a:rPr lang="en-US" altLang="en-US" sz="2400" dirty="0"/>
              <a:t>Treat complex medical problems, rare diseases</a:t>
            </a:r>
          </a:p>
          <a:p>
            <a:pPr lvl="1"/>
            <a:r>
              <a:rPr lang="en-US" altLang="en-US" sz="2400" dirty="0"/>
              <a:t>Teach physicians and other health care providers</a:t>
            </a:r>
          </a:p>
          <a:p>
            <a:pPr lvl="1"/>
            <a:r>
              <a:rPr lang="en-US" altLang="en-US" sz="2400" dirty="0"/>
              <a:t>Support and perform medical research</a:t>
            </a:r>
          </a:p>
          <a:p>
            <a:pPr lvl="1"/>
            <a:r>
              <a:rPr lang="en-US" altLang="en-US" sz="2400" dirty="0"/>
              <a:t>Offer special services</a:t>
            </a:r>
          </a:p>
          <a:p>
            <a:pPr lvl="1"/>
            <a:r>
              <a:rPr lang="en-US" altLang="en-US" sz="2400" dirty="0"/>
              <a:t>Accept uninsured patients</a:t>
            </a:r>
          </a:p>
          <a:p>
            <a:r>
              <a:rPr lang="en-US" altLang="en-US" sz="2800" dirty="0"/>
              <a:t>Example:</a:t>
            </a:r>
          </a:p>
          <a:p>
            <a:pPr lvl="1"/>
            <a:r>
              <a:rPr lang="en-US" altLang="en-US" sz="2400" dirty="0"/>
              <a:t>Massachusetts General Hospital</a:t>
            </a:r>
          </a:p>
        </p:txBody>
      </p:sp>
      <p:sp>
        <p:nvSpPr>
          <p:cNvPr id="14340"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756529E-B6F7-4FD8-9A79-5221E6A146EB}" type="slidenum">
              <a:rPr lang="en-US" altLang="en-US" smtClean="0"/>
              <a:pPr/>
              <a:t>63</a:t>
            </a:fld>
            <a:endParaRPr lang="en-US" altLang="en-US" dirty="0"/>
          </a:p>
        </p:txBody>
      </p:sp>
    </p:spTree>
    <p:custDataLst>
      <p:tags r:id="rId1"/>
    </p:custDataLst>
    <p:extLst>
      <p:ext uri="{BB962C8B-B14F-4D97-AF65-F5344CB8AC3E}">
        <p14:creationId xmlns:p14="http://schemas.microsoft.com/office/powerpoint/2010/main" val="33602161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dirty="0"/>
              <a:t>Critical Access Hospitals</a:t>
            </a:r>
          </a:p>
        </p:txBody>
      </p:sp>
      <p:sp>
        <p:nvSpPr>
          <p:cNvPr id="15363" name="Content Placeholder 2"/>
          <p:cNvSpPr>
            <a:spLocks noGrp="1"/>
          </p:cNvSpPr>
          <p:nvPr>
            <p:ph sz="quarter" idx="14"/>
          </p:nvPr>
        </p:nvSpPr>
        <p:spPr/>
        <p:txBody>
          <a:bodyPr/>
          <a:lstStyle/>
          <a:p>
            <a:r>
              <a:rPr lang="en-US" altLang="en-US" dirty="0"/>
              <a:t>Certified for reimbursement by Medicare</a:t>
            </a:r>
          </a:p>
          <a:p>
            <a:r>
              <a:rPr lang="en-US" altLang="en-US" dirty="0"/>
              <a:t>Typically are licensed acute-care hospitals in rural locations</a:t>
            </a:r>
          </a:p>
          <a:p>
            <a:r>
              <a:rPr lang="en-US" altLang="en-US" dirty="0"/>
              <a:t>Sometimes health clinics are eligible</a:t>
            </a:r>
          </a:p>
          <a:p>
            <a:pPr lvl="1"/>
            <a:r>
              <a:rPr lang="en-US" altLang="en-US" dirty="0"/>
              <a:t>Reimbursement may save the hospital from closing</a:t>
            </a:r>
          </a:p>
          <a:p>
            <a:endParaRPr lang="en-US" altLang="en-US" dirty="0"/>
          </a:p>
        </p:txBody>
      </p:sp>
      <p:sp>
        <p:nvSpPr>
          <p:cNvPr id="15364"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F24E70F-1592-4460-9E10-47E2E62E7736}" type="slidenum">
              <a:rPr lang="en-US" altLang="en-US" smtClean="0"/>
              <a:pPr/>
              <a:t>64</a:t>
            </a:fld>
            <a:endParaRPr lang="en-US" altLang="en-US" dirty="0"/>
          </a:p>
        </p:txBody>
      </p:sp>
    </p:spTree>
    <p:custDataLst>
      <p:tags r:id="rId1"/>
    </p:custDataLst>
    <p:extLst>
      <p:ext uri="{BB962C8B-B14F-4D97-AF65-F5344CB8AC3E}">
        <p14:creationId xmlns:p14="http://schemas.microsoft.com/office/powerpoint/2010/main" val="38496243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a:t>Health Care Accreditation</a:t>
            </a:r>
          </a:p>
        </p:txBody>
      </p:sp>
      <p:sp>
        <p:nvSpPr>
          <p:cNvPr id="16387" name="Content Placeholder 2"/>
          <p:cNvSpPr>
            <a:spLocks noGrp="1"/>
          </p:cNvSpPr>
          <p:nvPr>
            <p:ph sz="quarter" idx="14"/>
          </p:nvPr>
        </p:nvSpPr>
        <p:spPr/>
        <p:txBody>
          <a:bodyPr/>
          <a:lstStyle/>
          <a:p>
            <a:r>
              <a:rPr lang="en-US" altLang="en-US" dirty="0"/>
              <a:t>The Joint Commission certifies medical care facilities</a:t>
            </a:r>
          </a:p>
          <a:p>
            <a:pPr lvl="1"/>
            <a:r>
              <a:rPr lang="en-US" altLang="en-US" dirty="0"/>
              <a:t>Oldest and largest health care accrediting body</a:t>
            </a:r>
          </a:p>
          <a:p>
            <a:pPr lvl="1"/>
            <a:r>
              <a:rPr lang="en-US" altLang="en-US" dirty="0"/>
              <a:t>Independent nonprofit organization</a:t>
            </a:r>
          </a:p>
          <a:p>
            <a:pPr lvl="1"/>
            <a:r>
              <a:rPr lang="en-US" altLang="en-US" dirty="0"/>
              <a:t>Certifies nearly 21,000 organizations and programs in the U.S.</a:t>
            </a:r>
          </a:p>
          <a:p>
            <a:r>
              <a:rPr lang="en-US" altLang="en-US" dirty="0"/>
              <a:t>Organizations must undergo periodic site visits to identify and resolve problems</a:t>
            </a:r>
          </a:p>
        </p:txBody>
      </p:sp>
      <p:sp>
        <p:nvSpPr>
          <p:cNvPr id="16388"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DD5AF92-B961-4B07-BAE8-E65A809465EB}" type="slidenum">
              <a:rPr lang="en-US" altLang="en-US" smtClean="0"/>
              <a:pPr/>
              <a:t>65</a:t>
            </a:fld>
            <a:endParaRPr lang="en-US" altLang="en-US" dirty="0"/>
          </a:p>
        </p:txBody>
      </p:sp>
    </p:spTree>
    <p:custDataLst>
      <p:tags r:id="rId1"/>
    </p:custDataLst>
    <p:extLst>
      <p:ext uri="{BB962C8B-B14F-4D97-AF65-F5344CB8AC3E}">
        <p14:creationId xmlns:p14="http://schemas.microsoft.com/office/powerpoint/2010/main" val="5271471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sz="3400" dirty="0"/>
              <a:t>Hospital Clinical Structure: Overview</a:t>
            </a:r>
          </a:p>
        </p:txBody>
      </p:sp>
      <p:sp>
        <p:nvSpPr>
          <p:cNvPr id="17411" name="Content Placeholder 2"/>
          <p:cNvSpPr>
            <a:spLocks noGrp="1"/>
          </p:cNvSpPr>
          <p:nvPr>
            <p:ph sz="quarter" idx="14"/>
          </p:nvPr>
        </p:nvSpPr>
        <p:spPr/>
        <p:txBody>
          <a:bodyPr/>
          <a:lstStyle/>
          <a:p>
            <a:r>
              <a:rPr lang="en-US" altLang="en-US" sz="3000" dirty="0"/>
              <a:t>Structured according to type and level of care</a:t>
            </a:r>
          </a:p>
          <a:p>
            <a:pPr lvl="1"/>
            <a:r>
              <a:rPr lang="en-US" altLang="en-US" sz="2600" dirty="0"/>
              <a:t>Similar inpatients – wards</a:t>
            </a:r>
          </a:p>
          <a:p>
            <a:pPr lvl="1"/>
            <a:r>
              <a:rPr lang="en-US" altLang="en-US" sz="2600" dirty="0"/>
              <a:t>Specialized areas</a:t>
            </a:r>
          </a:p>
          <a:p>
            <a:pPr lvl="2"/>
            <a:r>
              <a:rPr lang="en-US" altLang="en-US" dirty="0"/>
              <a:t>Emergency department</a:t>
            </a:r>
          </a:p>
          <a:p>
            <a:pPr lvl="2"/>
            <a:r>
              <a:rPr lang="en-US" altLang="en-US" dirty="0"/>
              <a:t>Operating room</a:t>
            </a:r>
          </a:p>
          <a:p>
            <a:pPr lvl="2"/>
            <a:r>
              <a:rPr lang="en-US" altLang="en-US" dirty="0"/>
              <a:t>Intensive Care Units (ICU)</a:t>
            </a:r>
          </a:p>
          <a:p>
            <a:pPr lvl="3"/>
            <a:r>
              <a:rPr lang="en-US" altLang="en-US" dirty="0"/>
              <a:t>Cardiac Care Unit (CCU)</a:t>
            </a:r>
          </a:p>
          <a:p>
            <a:r>
              <a:rPr lang="en-US" altLang="en-US" sz="3000" dirty="0"/>
              <a:t>Care provided by physicians and nurses</a:t>
            </a:r>
          </a:p>
          <a:p>
            <a:pPr lvl="1"/>
            <a:r>
              <a:rPr lang="en-US" altLang="en-US" sz="2600" dirty="0"/>
              <a:t>May have specializations</a:t>
            </a:r>
          </a:p>
          <a:p>
            <a:pPr lvl="1"/>
            <a:r>
              <a:rPr lang="en-US" altLang="en-US" sz="2600" dirty="0"/>
              <a:t>Assisted by ancillary personnel</a:t>
            </a:r>
          </a:p>
        </p:txBody>
      </p:sp>
      <p:sp>
        <p:nvSpPr>
          <p:cNvPr id="17412"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BA40BEA-CF2A-4940-A77F-1C69B862F50B}" type="slidenum">
              <a:rPr lang="en-US" altLang="en-US" smtClean="0"/>
              <a:pPr/>
              <a:t>66</a:t>
            </a:fld>
            <a:endParaRPr lang="en-US" altLang="en-US" dirty="0"/>
          </a:p>
        </p:txBody>
      </p:sp>
    </p:spTree>
    <p:custDataLst>
      <p:tags r:id="rId1"/>
    </p:custDataLst>
    <p:extLst>
      <p:ext uri="{BB962C8B-B14F-4D97-AF65-F5344CB8AC3E}">
        <p14:creationId xmlns:p14="http://schemas.microsoft.com/office/powerpoint/2010/main" val="338328581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a:t>Hospital Setup: ED</a:t>
            </a:r>
          </a:p>
        </p:txBody>
      </p:sp>
      <p:sp>
        <p:nvSpPr>
          <p:cNvPr id="18435" name="Content Placeholder 2"/>
          <p:cNvSpPr>
            <a:spLocks noGrp="1"/>
          </p:cNvSpPr>
          <p:nvPr>
            <p:ph sz="quarter" idx="14"/>
          </p:nvPr>
        </p:nvSpPr>
        <p:spPr/>
        <p:txBody>
          <a:bodyPr/>
          <a:lstStyle/>
          <a:p>
            <a:r>
              <a:rPr lang="en-US" altLang="en-US" dirty="0"/>
              <a:t>ED is open 24 hours, 7 days a week</a:t>
            </a:r>
          </a:p>
          <a:p>
            <a:r>
              <a:rPr lang="en-US" altLang="en-US" dirty="0"/>
              <a:t>Treats various types of injuries</a:t>
            </a:r>
          </a:p>
          <a:p>
            <a:pPr lvl="1"/>
            <a:r>
              <a:rPr lang="en-US" altLang="en-US" dirty="0"/>
              <a:t>Ranging from ankle sprain to drug overdose</a:t>
            </a:r>
          </a:p>
          <a:p>
            <a:pPr lvl="1"/>
            <a:r>
              <a:rPr lang="en-US" altLang="en-US" dirty="0"/>
              <a:t>Severity is assessed by a process called triage</a:t>
            </a:r>
          </a:p>
          <a:p>
            <a:r>
              <a:rPr lang="en-US" altLang="en-US" dirty="0"/>
              <a:t>Patients are treated completely or sent to other departments</a:t>
            </a:r>
          </a:p>
        </p:txBody>
      </p:sp>
      <p:sp>
        <p:nvSpPr>
          <p:cNvPr id="18436"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DF4D691-3A6C-4F80-AFD8-4F479D05F4DE}" type="slidenum">
              <a:rPr lang="en-US" altLang="en-US" smtClean="0"/>
              <a:pPr/>
              <a:t>67</a:t>
            </a:fld>
            <a:endParaRPr lang="en-US" altLang="en-US" dirty="0"/>
          </a:p>
        </p:txBody>
      </p:sp>
    </p:spTree>
    <p:custDataLst>
      <p:tags r:id="rId1"/>
    </p:custDataLst>
    <p:extLst>
      <p:ext uri="{BB962C8B-B14F-4D97-AF65-F5344CB8AC3E}">
        <p14:creationId xmlns:p14="http://schemas.microsoft.com/office/powerpoint/2010/main" val="30658714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dirty="0"/>
              <a:t>Hospital Setup: OR</a:t>
            </a:r>
          </a:p>
        </p:txBody>
      </p:sp>
      <p:sp>
        <p:nvSpPr>
          <p:cNvPr id="19459" name="Content Placeholder 2"/>
          <p:cNvSpPr>
            <a:spLocks noGrp="1"/>
          </p:cNvSpPr>
          <p:nvPr>
            <p:ph sz="quarter" idx="14"/>
          </p:nvPr>
        </p:nvSpPr>
        <p:spPr/>
        <p:txBody>
          <a:bodyPr/>
          <a:lstStyle/>
          <a:p>
            <a:r>
              <a:rPr lang="en-US" altLang="en-US" sz="3000" dirty="0"/>
              <a:t>Surgery is done in the OR</a:t>
            </a:r>
          </a:p>
          <a:p>
            <a:pPr lvl="1"/>
            <a:r>
              <a:rPr lang="en-US" altLang="en-US" sz="2600" dirty="0"/>
              <a:t>Sterile environment is required</a:t>
            </a:r>
          </a:p>
          <a:p>
            <a:pPr lvl="1"/>
            <a:r>
              <a:rPr lang="en-US" altLang="en-US" sz="2600" dirty="0"/>
              <a:t>Surgical team includes a variety of health care workers </a:t>
            </a:r>
          </a:p>
          <a:p>
            <a:pPr lvl="1"/>
            <a:r>
              <a:rPr lang="en-US" altLang="en-US" sz="2600" dirty="0"/>
              <a:t>Contains surgical instruments, monitoring equipment, emergency equipment</a:t>
            </a:r>
          </a:p>
          <a:p>
            <a:r>
              <a:rPr lang="en-US" altLang="en-US" sz="3000" dirty="0"/>
              <a:t>Surgery centers</a:t>
            </a:r>
          </a:p>
          <a:p>
            <a:pPr lvl="1"/>
            <a:r>
              <a:rPr lang="en-US" altLang="en-US" sz="2600" dirty="0"/>
              <a:t>Freestanding, not part of a hospital</a:t>
            </a:r>
          </a:p>
          <a:p>
            <a:pPr lvl="1"/>
            <a:r>
              <a:rPr lang="en-US" altLang="en-US" sz="2600" dirty="0"/>
              <a:t>Perform operations on outpatient basis</a:t>
            </a:r>
          </a:p>
          <a:p>
            <a:pPr lvl="1"/>
            <a:r>
              <a:rPr lang="en-US" altLang="en-US" sz="2600" dirty="0"/>
              <a:t>Subject to Joint Commission certification</a:t>
            </a:r>
          </a:p>
        </p:txBody>
      </p:sp>
      <p:sp>
        <p:nvSpPr>
          <p:cNvPr id="19460"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0816699-6EC8-4455-B23D-7F527D631E94}" type="slidenum">
              <a:rPr lang="en-US" altLang="en-US" smtClean="0"/>
              <a:pPr/>
              <a:t>68</a:t>
            </a:fld>
            <a:endParaRPr lang="en-US" altLang="en-US" dirty="0"/>
          </a:p>
        </p:txBody>
      </p:sp>
    </p:spTree>
    <p:custDataLst>
      <p:tags r:id="rId1"/>
    </p:custDataLst>
    <p:extLst>
      <p:ext uri="{BB962C8B-B14F-4D97-AF65-F5344CB8AC3E}">
        <p14:creationId xmlns:p14="http://schemas.microsoft.com/office/powerpoint/2010/main" val="378175474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dirty="0"/>
              <a:t>Hospital Setup: ICU/CCU</a:t>
            </a:r>
          </a:p>
        </p:txBody>
      </p:sp>
      <p:sp>
        <p:nvSpPr>
          <p:cNvPr id="20483" name="Content Placeholder 2"/>
          <p:cNvSpPr>
            <a:spLocks noGrp="1"/>
          </p:cNvSpPr>
          <p:nvPr>
            <p:ph sz="quarter" idx="14"/>
          </p:nvPr>
        </p:nvSpPr>
        <p:spPr/>
        <p:txBody>
          <a:bodyPr/>
          <a:lstStyle/>
          <a:p>
            <a:r>
              <a:rPr lang="en-US" altLang="en-US" dirty="0"/>
              <a:t>ICUs treat patients with severe disease or injury </a:t>
            </a:r>
          </a:p>
          <a:p>
            <a:pPr lvl="1"/>
            <a:r>
              <a:rPr lang="en-US" altLang="en-US" dirty="0"/>
              <a:t>Pneumonia</a:t>
            </a:r>
          </a:p>
          <a:p>
            <a:pPr lvl="1"/>
            <a:r>
              <a:rPr lang="en-US" altLang="en-US" dirty="0"/>
              <a:t>Traumatic injury</a:t>
            </a:r>
          </a:p>
          <a:p>
            <a:r>
              <a:rPr lang="en-US" altLang="en-US" dirty="0"/>
              <a:t>CCUs are for cardiac (heart) disease</a:t>
            </a:r>
          </a:p>
          <a:p>
            <a:r>
              <a:rPr lang="en-US" altLang="en-US" dirty="0"/>
              <a:t>Patients come from ED, OR, or another hospital</a:t>
            </a:r>
          </a:p>
          <a:p>
            <a:r>
              <a:rPr lang="en-US" altLang="en-US" dirty="0"/>
              <a:t>Sophisticated equipment is used</a:t>
            </a:r>
          </a:p>
        </p:txBody>
      </p:sp>
      <p:sp>
        <p:nvSpPr>
          <p:cNvPr id="20484"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9A74E63-0EC0-432D-BBA9-26006FC7235F}" type="slidenum">
              <a:rPr lang="en-US" altLang="en-US" smtClean="0"/>
              <a:pPr/>
              <a:t>69</a:t>
            </a:fld>
            <a:endParaRPr lang="en-US" altLang="en-US" dirty="0"/>
          </a:p>
        </p:txBody>
      </p:sp>
    </p:spTree>
    <p:custDataLst>
      <p:tags r:id="rId1"/>
    </p:custDataLst>
    <p:extLst>
      <p:ext uri="{BB962C8B-B14F-4D97-AF65-F5344CB8AC3E}">
        <p14:creationId xmlns:p14="http://schemas.microsoft.com/office/powerpoint/2010/main" val="9601977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dirty="0"/>
              <a:t>Personnel Who Provide Serious Acute Care - 1</a:t>
            </a:r>
          </a:p>
        </p:txBody>
      </p:sp>
      <p:sp>
        <p:nvSpPr>
          <p:cNvPr id="21507" name="Content Placeholder 2"/>
          <p:cNvSpPr>
            <a:spLocks noGrp="1"/>
          </p:cNvSpPr>
          <p:nvPr>
            <p:ph sz="quarter" idx="14"/>
          </p:nvPr>
        </p:nvSpPr>
        <p:spPr/>
        <p:txBody>
          <a:bodyPr/>
          <a:lstStyle/>
          <a:p>
            <a:r>
              <a:rPr lang="en-US" altLang="en-US" dirty="0"/>
              <a:t>Emergency Medicine</a:t>
            </a:r>
          </a:p>
          <a:p>
            <a:pPr lvl="1"/>
            <a:r>
              <a:rPr lang="en-US" altLang="en-US" dirty="0"/>
              <a:t>Encompasses verity of medical problems</a:t>
            </a:r>
          </a:p>
          <a:p>
            <a:pPr lvl="1"/>
            <a:r>
              <a:rPr lang="en-US" altLang="en-US" dirty="0"/>
              <a:t>Specialty dedicated to life threating problems</a:t>
            </a:r>
          </a:p>
          <a:p>
            <a:pPr lvl="1"/>
            <a:r>
              <a:rPr lang="en-US" altLang="en-US" dirty="0"/>
              <a:t>Short term care</a:t>
            </a:r>
          </a:p>
          <a:p>
            <a:r>
              <a:rPr lang="en-US" altLang="en-US" dirty="0"/>
              <a:t>EMTs and Paramedics</a:t>
            </a:r>
          </a:p>
          <a:p>
            <a:pPr lvl="1"/>
            <a:r>
              <a:rPr lang="en-US" altLang="en-US" dirty="0"/>
              <a:t>Perform basic care</a:t>
            </a:r>
          </a:p>
          <a:p>
            <a:pPr lvl="1"/>
            <a:r>
              <a:rPr lang="en-US" altLang="en-US" dirty="0"/>
              <a:t>Paramedics have extra training</a:t>
            </a:r>
          </a:p>
        </p:txBody>
      </p:sp>
      <p:sp>
        <p:nvSpPr>
          <p:cNvPr id="21508"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89B3BF2-3C5B-4D1A-8138-DA31D927267B}" type="slidenum">
              <a:rPr lang="en-US" altLang="en-US" smtClean="0"/>
              <a:pPr/>
              <a:t>70</a:t>
            </a:fld>
            <a:endParaRPr lang="en-US" altLang="en-US" dirty="0"/>
          </a:p>
        </p:txBody>
      </p:sp>
    </p:spTree>
    <p:custDataLst>
      <p:tags r:id="rId1"/>
    </p:custDataLst>
    <p:extLst>
      <p:ext uri="{BB962C8B-B14F-4D97-AF65-F5344CB8AC3E}">
        <p14:creationId xmlns:p14="http://schemas.microsoft.com/office/powerpoint/2010/main" val="71408523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dirty="0"/>
              <a:t>Personnel Who Provide Serious Acute Care - 2</a:t>
            </a:r>
          </a:p>
        </p:txBody>
      </p:sp>
      <p:sp>
        <p:nvSpPr>
          <p:cNvPr id="21507" name="Content Placeholder 2"/>
          <p:cNvSpPr>
            <a:spLocks noGrp="1"/>
          </p:cNvSpPr>
          <p:nvPr>
            <p:ph sz="quarter" idx="14"/>
          </p:nvPr>
        </p:nvSpPr>
        <p:spPr/>
        <p:txBody>
          <a:bodyPr/>
          <a:lstStyle/>
          <a:p>
            <a:r>
              <a:rPr lang="en-US" altLang="en-US" dirty="0"/>
              <a:t>Critical care</a:t>
            </a:r>
          </a:p>
          <a:p>
            <a:pPr lvl="1"/>
            <a:r>
              <a:rPr lang="en-US" altLang="en-US" dirty="0"/>
              <a:t>Specialty – life threatening conditions</a:t>
            </a:r>
          </a:p>
          <a:p>
            <a:pPr lvl="1"/>
            <a:r>
              <a:rPr lang="en-US" altLang="en-US" dirty="0"/>
              <a:t>Focus is long term care</a:t>
            </a:r>
          </a:p>
          <a:p>
            <a:pPr lvl="1"/>
            <a:r>
              <a:rPr lang="en-US" altLang="en-US" dirty="0"/>
              <a:t>Sent to ICU or CCU once stabilized</a:t>
            </a:r>
          </a:p>
        </p:txBody>
      </p:sp>
      <p:sp>
        <p:nvSpPr>
          <p:cNvPr id="21508"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89B3BF2-3C5B-4D1A-8138-DA31D927267B}" type="slidenum">
              <a:rPr lang="en-US" altLang="en-US" smtClean="0"/>
              <a:pPr/>
              <a:t>71</a:t>
            </a:fld>
            <a:endParaRPr lang="en-US" altLang="en-US" dirty="0"/>
          </a:p>
        </p:txBody>
      </p:sp>
    </p:spTree>
    <p:custDataLst>
      <p:tags r:id="rId1"/>
    </p:custDataLst>
    <p:extLst>
      <p:ext uri="{BB962C8B-B14F-4D97-AF65-F5344CB8AC3E}">
        <p14:creationId xmlns:p14="http://schemas.microsoft.com/office/powerpoint/2010/main" val="262468771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t>Other Hospital Personnel - 1</a:t>
            </a:r>
          </a:p>
        </p:txBody>
      </p:sp>
      <p:sp>
        <p:nvSpPr>
          <p:cNvPr id="27651" name="Content Placeholder 2"/>
          <p:cNvSpPr>
            <a:spLocks noGrp="1"/>
          </p:cNvSpPr>
          <p:nvPr>
            <p:ph sz="quarter" idx="14"/>
          </p:nvPr>
        </p:nvSpPr>
        <p:spPr/>
        <p:txBody>
          <a:bodyPr/>
          <a:lstStyle/>
          <a:p>
            <a:r>
              <a:rPr lang="en-US" dirty="0"/>
              <a:t>Surgeons</a:t>
            </a:r>
          </a:p>
          <a:p>
            <a:pPr lvl="1"/>
            <a:r>
              <a:rPr lang="en-US" dirty="0"/>
              <a:t>Perform operations</a:t>
            </a:r>
          </a:p>
          <a:p>
            <a:pPr lvl="1"/>
            <a:r>
              <a:rPr lang="en-US" dirty="0"/>
              <a:t>Special types</a:t>
            </a:r>
          </a:p>
          <a:p>
            <a:pPr lvl="2"/>
            <a:r>
              <a:rPr lang="en-US" dirty="0"/>
              <a:t>Orthopedic surgery</a:t>
            </a:r>
          </a:p>
          <a:p>
            <a:pPr lvl="2"/>
            <a:r>
              <a:rPr lang="en-US" dirty="0"/>
              <a:t>Plastic surgery</a:t>
            </a:r>
          </a:p>
        </p:txBody>
      </p:sp>
      <p:sp>
        <p:nvSpPr>
          <p:cNvPr id="5" name="Content Placeholder 4"/>
          <p:cNvSpPr>
            <a:spLocks noGrp="1"/>
          </p:cNvSpPr>
          <p:nvPr>
            <p:ph sz="quarter" idx="18"/>
          </p:nvPr>
        </p:nvSpPr>
        <p:spPr/>
        <p:txBody>
          <a:bodyPr/>
          <a:lstStyle/>
          <a:p>
            <a:r>
              <a:rPr lang="en-US" dirty="0"/>
              <a:t>Anesthesiologists</a:t>
            </a:r>
          </a:p>
          <a:p>
            <a:pPr lvl="1"/>
            <a:r>
              <a:rPr lang="en-US" dirty="0"/>
              <a:t>Monitor patients in the OR</a:t>
            </a:r>
          </a:p>
          <a:p>
            <a:pPr lvl="1"/>
            <a:r>
              <a:rPr lang="en-US" dirty="0"/>
              <a:t>Treat pain</a:t>
            </a:r>
          </a:p>
          <a:p>
            <a:pPr lvl="2"/>
            <a:r>
              <a:rPr lang="en-US" dirty="0"/>
              <a:t>In the ICU</a:t>
            </a:r>
          </a:p>
          <a:p>
            <a:pPr lvl="2"/>
            <a:r>
              <a:rPr lang="en-US" dirty="0"/>
              <a:t>During childbirth</a:t>
            </a:r>
          </a:p>
        </p:txBody>
      </p:sp>
      <p:sp>
        <p:nvSpPr>
          <p:cNvPr id="22532"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BA07BFE-9D7F-4EEE-9876-B2E19D23E63E}" type="slidenum">
              <a:rPr lang="en-US" altLang="en-US" smtClean="0"/>
              <a:pPr/>
              <a:t>72</a:t>
            </a:fld>
            <a:endParaRPr lang="en-US" altLang="en-US" dirty="0"/>
          </a:p>
        </p:txBody>
      </p:sp>
    </p:spTree>
    <p:custDataLst>
      <p:tags r:id="rId1"/>
    </p:custDataLst>
    <p:extLst>
      <p:ext uri="{BB962C8B-B14F-4D97-AF65-F5344CB8AC3E}">
        <p14:creationId xmlns:p14="http://schemas.microsoft.com/office/powerpoint/2010/main" val="2319339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t>Other Hospital Personnel - 2</a:t>
            </a:r>
          </a:p>
        </p:txBody>
      </p:sp>
      <p:sp>
        <p:nvSpPr>
          <p:cNvPr id="27651" name="Content Placeholder 2"/>
          <p:cNvSpPr>
            <a:spLocks noGrp="1"/>
          </p:cNvSpPr>
          <p:nvPr>
            <p:ph sz="quarter" idx="14"/>
          </p:nvPr>
        </p:nvSpPr>
        <p:spPr>
          <a:xfrm>
            <a:off x="457200" y="1600200"/>
            <a:ext cx="4533900" cy="4572000"/>
          </a:xfrm>
        </p:spPr>
        <p:txBody>
          <a:bodyPr/>
          <a:lstStyle/>
          <a:p>
            <a:r>
              <a:rPr lang="en-US" dirty="0"/>
              <a:t>Other physician specialties</a:t>
            </a:r>
          </a:p>
          <a:p>
            <a:pPr lvl="1"/>
            <a:r>
              <a:rPr lang="en-US" dirty="0"/>
              <a:t>Internal medicine</a:t>
            </a:r>
          </a:p>
          <a:p>
            <a:pPr lvl="1"/>
            <a:r>
              <a:rPr lang="en-US" dirty="0"/>
              <a:t>Cardiology</a:t>
            </a:r>
          </a:p>
          <a:p>
            <a:pPr lvl="1"/>
            <a:r>
              <a:rPr lang="en-US" dirty="0"/>
              <a:t>Obstetrics/gynecology</a:t>
            </a:r>
          </a:p>
          <a:p>
            <a:pPr lvl="1"/>
            <a:r>
              <a:rPr lang="en-US" dirty="0"/>
              <a:t>Psychiatry </a:t>
            </a:r>
          </a:p>
        </p:txBody>
      </p:sp>
      <p:sp>
        <p:nvSpPr>
          <p:cNvPr id="5" name="Content Placeholder 4"/>
          <p:cNvSpPr>
            <a:spLocks noGrp="1"/>
          </p:cNvSpPr>
          <p:nvPr>
            <p:ph sz="quarter" idx="18"/>
          </p:nvPr>
        </p:nvSpPr>
        <p:spPr>
          <a:xfrm>
            <a:off x="4648200" y="1600200"/>
            <a:ext cx="4210050" cy="4572000"/>
          </a:xfrm>
        </p:spPr>
        <p:txBody>
          <a:bodyPr/>
          <a:lstStyle/>
          <a:p>
            <a:r>
              <a:rPr lang="en-US" dirty="0"/>
              <a:t>Medical subspecialties</a:t>
            </a:r>
          </a:p>
          <a:p>
            <a:pPr lvl="1"/>
            <a:r>
              <a:rPr lang="en-US" dirty="0"/>
              <a:t>Pediatric cardiology</a:t>
            </a:r>
          </a:p>
          <a:p>
            <a:pPr lvl="1"/>
            <a:r>
              <a:rPr lang="en-US" dirty="0"/>
              <a:t>RNs, LPNs, and PAs may also specialize</a:t>
            </a:r>
          </a:p>
          <a:p>
            <a:pPr lvl="1"/>
            <a:r>
              <a:rPr lang="en-US" dirty="0"/>
              <a:t>Pharmacists evaluate and dispense medications</a:t>
            </a:r>
          </a:p>
        </p:txBody>
      </p:sp>
      <p:sp>
        <p:nvSpPr>
          <p:cNvPr id="22532"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BA07BFE-9D7F-4EEE-9876-B2E19D23E63E}" type="slidenum">
              <a:rPr lang="en-US" altLang="en-US" smtClean="0"/>
              <a:pPr/>
              <a:t>73</a:t>
            </a:fld>
            <a:endParaRPr lang="en-US" altLang="en-US" dirty="0"/>
          </a:p>
        </p:txBody>
      </p:sp>
    </p:spTree>
    <p:custDataLst>
      <p:tags r:id="rId1"/>
    </p:custDataLst>
    <p:extLst>
      <p:ext uri="{BB962C8B-B14F-4D97-AF65-F5344CB8AC3E}">
        <p14:creationId xmlns:p14="http://schemas.microsoft.com/office/powerpoint/2010/main" val="17805235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dirty="0"/>
              <a:t>Ancillary Personnel</a:t>
            </a:r>
          </a:p>
        </p:txBody>
      </p:sp>
      <p:sp>
        <p:nvSpPr>
          <p:cNvPr id="23555" name="Content Placeholder 2"/>
          <p:cNvSpPr>
            <a:spLocks noGrp="1"/>
          </p:cNvSpPr>
          <p:nvPr>
            <p:ph sz="quarter" idx="14"/>
          </p:nvPr>
        </p:nvSpPr>
        <p:spPr/>
        <p:txBody>
          <a:bodyPr/>
          <a:lstStyle/>
          <a:p>
            <a:r>
              <a:rPr lang="en-US" altLang="en-US" sz="3000" dirty="0"/>
              <a:t>Nursing assistants work under the direction of RNs and LPNs</a:t>
            </a:r>
          </a:p>
          <a:p>
            <a:r>
              <a:rPr lang="en-US" altLang="en-US" sz="3000" dirty="0"/>
              <a:t>Technicians help with treatment or diagnosis</a:t>
            </a:r>
          </a:p>
          <a:p>
            <a:r>
              <a:rPr lang="en-US" altLang="en-US" sz="3000" dirty="0"/>
              <a:t>Rehabilitation personnel include PTs, OTs, respiratory and speech therapists</a:t>
            </a:r>
          </a:p>
          <a:p>
            <a:r>
              <a:rPr lang="en-US" altLang="en-US" sz="3000" dirty="0"/>
              <a:t>Other workers educate and counsel</a:t>
            </a:r>
          </a:p>
          <a:p>
            <a:pPr lvl="1"/>
            <a:r>
              <a:rPr lang="en-US" altLang="en-US" sz="2600" dirty="0"/>
              <a:t>Dietitians/nutritionists</a:t>
            </a:r>
          </a:p>
          <a:p>
            <a:pPr lvl="1"/>
            <a:r>
              <a:rPr lang="en-US" altLang="en-US" sz="2600" dirty="0"/>
              <a:t>Diabetes educators</a:t>
            </a:r>
          </a:p>
          <a:p>
            <a:pPr lvl="1"/>
            <a:r>
              <a:rPr lang="en-US" altLang="en-US" sz="2600" dirty="0"/>
              <a:t>Social workers</a:t>
            </a:r>
          </a:p>
        </p:txBody>
      </p:sp>
      <p:sp>
        <p:nvSpPr>
          <p:cNvPr id="23556"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E0757E5-5182-4223-863B-F0A4D030117C}" type="slidenum">
              <a:rPr lang="en-US" altLang="en-US" smtClean="0"/>
              <a:pPr/>
              <a:t>74</a:t>
            </a:fld>
            <a:endParaRPr lang="en-US" altLang="en-US" dirty="0"/>
          </a:p>
        </p:txBody>
      </p:sp>
    </p:spTree>
    <p:custDataLst>
      <p:tags r:id="rId1"/>
    </p:custDataLst>
    <p:extLst>
      <p:ext uri="{BB962C8B-B14F-4D97-AF65-F5344CB8AC3E}">
        <p14:creationId xmlns:p14="http://schemas.microsoft.com/office/powerpoint/2010/main" val="256688975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dirty="0"/>
              <a:t>Hospital Corporate Structure</a:t>
            </a:r>
          </a:p>
        </p:txBody>
      </p:sp>
      <p:sp>
        <p:nvSpPr>
          <p:cNvPr id="24579" name="Content Placeholder 2"/>
          <p:cNvSpPr>
            <a:spLocks noGrp="1"/>
          </p:cNvSpPr>
          <p:nvPr>
            <p:ph sz="quarter" idx="14"/>
          </p:nvPr>
        </p:nvSpPr>
        <p:spPr/>
        <p:txBody>
          <a:bodyPr/>
          <a:lstStyle/>
          <a:p>
            <a:r>
              <a:rPr lang="en-US" altLang="en-US" sz="3000" dirty="0"/>
              <a:t>Governing board provides oversight</a:t>
            </a:r>
          </a:p>
          <a:p>
            <a:r>
              <a:rPr lang="en-US" altLang="en-US" sz="3000" dirty="0"/>
              <a:t>Chief executive officer responsible for daily operations</a:t>
            </a:r>
          </a:p>
          <a:p>
            <a:r>
              <a:rPr lang="en-US" altLang="en-US" sz="3000" dirty="0"/>
              <a:t>Administration also includes chief officers, department heads, patient care managers</a:t>
            </a:r>
          </a:p>
          <a:p>
            <a:r>
              <a:rPr lang="en-US" altLang="en-US" sz="3000" dirty="0"/>
              <a:t>Medical staff and ancillary personnel provide health care and technical services</a:t>
            </a:r>
          </a:p>
          <a:p>
            <a:r>
              <a:rPr lang="en-US" altLang="en-US" sz="3000" dirty="0"/>
              <a:t>Non-medical services are also critical</a:t>
            </a:r>
          </a:p>
          <a:p>
            <a:r>
              <a:rPr lang="en-US" altLang="en-US" sz="3000" dirty="0"/>
              <a:t>Business office does paperwork</a:t>
            </a:r>
          </a:p>
        </p:txBody>
      </p:sp>
      <p:sp>
        <p:nvSpPr>
          <p:cNvPr id="24580"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5F24E2D-1146-498C-92FF-79BE15CF5539}" type="slidenum">
              <a:rPr lang="en-US" altLang="en-US" smtClean="0"/>
              <a:pPr/>
              <a:t>75</a:t>
            </a:fld>
            <a:endParaRPr lang="en-US" altLang="en-US" dirty="0"/>
          </a:p>
        </p:txBody>
      </p:sp>
    </p:spTree>
    <p:custDataLst>
      <p:tags r:id="rId1"/>
    </p:custDataLst>
    <p:extLst>
      <p:ext uri="{BB962C8B-B14F-4D97-AF65-F5344CB8AC3E}">
        <p14:creationId xmlns:p14="http://schemas.microsoft.com/office/powerpoint/2010/main" val="53238714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dirty="0"/>
              <a:t>Hospital Financing</a:t>
            </a:r>
          </a:p>
        </p:txBody>
      </p:sp>
      <p:sp>
        <p:nvSpPr>
          <p:cNvPr id="25603" name="Content Placeholder 2"/>
          <p:cNvSpPr>
            <a:spLocks noGrp="1"/>
          </p:cNvSpPr>
          <p:nvPr>
            <p:ph sz="quarter" idx="14"/>
          </p:nvPr>
        </p:nvSpPr>
        <p:spPr/>
        <p:txBody>
          <a:bodyPr/>
          <a:lstStyle/>
          <a:p>
            <a:r>
              <a:rPr lang="en-US" altLang="en-US" dirty="0"/>
              <a:t>Ownership may be public or private</a:t>
            </a:r>
          </a:p>
          <a:p>
            <a:pPr lvl="1"/>
            <a:r>
              <a:rPr lang="en-US" altLang="en-US" dirty="0"/>
              <a:t>Public hospitals are funded by the government, may have limited resources</a:t>
            </a:r>
          </a:p>
          <a:p>
            <a:pPr lvl="1"/>
            <a:r>
              <a:rPr lang="en-US" altLang="en-US" dirty="0"/>
              <a:t>Private hospitals are run by private entities, may have greater resources (for example, finances, equipment)</a:t>
            </a:r>
          </a:p>
          <a:p>
            <a:r>
              <a:rPr lang="en-US" altLang="en-US" dirty="0"/>
              <a:t>Either type of hospital may be for-profit or nonprofit</a:t>
            </a:r>
          </a:p>
        </p:txBody>
      </p:sp>
      <p:sp>
        <p:nvSpPr>
          <p:cNvPr id="25604"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5F15BBE-2151-423F-B243-B43C82A324A1}" type="slidenum">
              <a:rPr lang="en-US" altLang="en-US" smtClean="0"/>
              <a:pPr/>
              <a:t>76</a:t>
            </a:fld>
            <a:endParaRPr lang="en-US" altLang="en-US" dirty="0"/>
          </a:p>
        </p:txBody>
      </p:sp>
    </p:spTree>
    <p:custDataLst>
      <p:tags r:id="rId1"/>
    </p:custDataLst>
    <p:extLst>
      <p:ext uri="{BB962C8B-B14F-4D97-AF65-F5344CB8AC3E}">
        <p14:creationId xmlns:p14="http://schemas.microsoft.com/office/powerpoint/2010/main" val="366024113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dirty="0"/>
              <a:t>Hospital Systems</a:t>
            </a:r>
          </a:p>
        </p:txBody>
      </p:sp>
      <p:sp>
        <p:nvSpPr>
          <p:cNvPr id="21507" name="Content Placeholder 2"/>
          <p:cNvSpPr>
            <a:spLocks noGrp="1"/>
          </p:cNvSpPr>
          <p:nvPr>
            <p:ph sz="quarter" idx="14"/>
          </p:nvPr>
        </p:nvSpPr>
        <p:spPr/>
        <p:txBody>
          <a:bodyPr/>
          <a:lstStyle/>
          <a:p>
            <a:r>
              <a:rPr lang="en-US" sz="3000" dirty="0"/>
              <a:t>Defined as two or more hospitals owned by a corporation, with a single board of directors </a:t>
            </a:r>
          </a:p>
          <a:p>
            <a:r>
              <a:rPr lang="en-US" sz="3000" dirty="0"/>
              <a:t>Network - group of hospitals, physicians, and other entities that collaborate to provide care</a:t>
            </a:r>
          </a:p>
          <a:p>
            <a:r>
              <a:rPr lang="en-US" sz="3000" dirty="0"/>
              <a:t>Example</a:t>
            </a:r>
          </a:p>
          <a:p>
            <a:pPr lvl="1"/>
            <a:r>
              <a:rPr lang="en-US" sz="2600" dirty="0"/>
              <a:t>Greenville Hospital System University Medical Center</a:t>
            </a:r>
          </a:p>
          <a:p>
            <a:pPr lvl="1"/>
            <a:r>
              <a:rPr lang="en-US" sz="2600" dirty="0"/>
              <a:t>Nonprofit in South Carolina</a:t>
            </a:r>
          </a:p>
          <a:p>
            <a:pPr lvl="1"/>
            <a:r>
              <a:rPr lang="en-US" sz="2600" dirty="0"/>
              <a:t>Has multiple locations</a:t>
            </a:r>
          </a:p>
        </p:txBody>
      </p:sp>
      <p:sp>
        <p:nvSpPr>
          <p:cNvPr id="26628"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5F4AF72-E9B4-4112-9A83-F898FC02F8D3}" type="slidenum">
              <a:rPr lang="en-US" altLang="en-US" smtClean="0"/>
              <a:pPr/>
              <a:t>77</a:t>
            </a:fld>
            <a:endParaRPr lang="en-US" altLang="en-US" dirty="0"/>
          </a:p>
        </p:txBody>
      </p:sp>
    </p:spTree>
    <p:custDataLst>
      <p:tags r:id="rId1"/>
    </p:custDataLst>
    <p:extLst>
      <p:ext uri="{BB962C8B-B14F-4D97-AF65-F5344CB8AC3E}">
        <p14:creationId xmlns:p14="http://schemas.microsoft.com/office/powerpoint/2010/main" val="242486962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dirty="0"/>
              <a:t>Delivering Health Care, Part 1</a:t>
            </a:r>
            <a:br>
              <a:rPr lang="en-US" altLang="en-US" dirty="0"/>
            </a:br>
            <a:r>
              <a:rPr lang="en-US" altLang="en-US" dirty="0"/>
              <a:t>Summary – 1 – Lecture c</a:t>
            </a:r>
          </a:p>
        </p:txBody>
      </p:sp>
      <p:sp>
        <p:nvSpPr>
          <p:cNvPr id="27651" name="Content Placeholder 2"/>
          <p:cNvSpPr>
            <a:spLocks noGrp="1"/>
          </p:cNvSpPr>
          <p:nvPr>
            <p:ph type="body" sz="quarter" idx="11"/>
          </p:nvPr>
        </p:nvSpPr>
        <p:spPr/>
        <p:txBody>
          <a:bodyPr/>
          <a:lstStyle/>
          <a:p>
            <a:r>
              <a:rPr lang="en-US" altLang="en-US" dirty="0"/>
              <a:t>Facilities range from single-physician offices to large hospital systems</a:t>
            </a:r>
          </a:p>
          <a:p>
            <a:r>
              <a:rPr lang="en-US" altLang="en-US" dirty="0"/>
              <a:t>Most people have a managed care plan</a:t>
            </a:r>
          </a:p>
          <a:p>
            <a:r>
              <a:rPr lang="en-US" altLang="en-US" dirty="0"/>
              <a:t>Community centers and clinics offer range of services</a:t>
            </a:r>
          </a:p>
        </p:txBody>
      </p:sp>
      <p:sp>
        <p:nvSpPr>
          <p:cNvPr id="27652"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B5FAB94-3112-4FCB-B771-57EC3F397EDE}" type="slidenum">
              <a:rPr lang="en-US" altLang="en-US" smtClean="0"/>
              <a:pPr/>
              <a:t>78</a:t>
            </a:fld>
            <a:endParaRPr lang="en-US" altLang="en-US" dirty="0"/>
          </a:p>
        </p:txBody>
      </p:sp>
    </p:spTree>
    <p:custDataLst>
      <p:tags r:id="rId1"/>
    </p:custDataLst>
    <p:extLst>
      <p:ext uri="{BB962C8B-B14F-4D97-AF65-F5344CB8AC3E}">
        <p14:creationId xmlns:p14="http://schemas.microsoft.com/office/powerpoint/2010/main" val="144740788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dirty="0"/>
              <a:t>Delivering Health Care, Part 1</a:t>
            </a:r>
            <a:br>
              <a:rPr lang="en-US" altLang="en-US" dirty="0"/>
            </a:br>
            <a:r>
              <a:rPr lang="en-US" altLang="en-US" dirty="0"/>
              <a:t>Summary – 2 – Lecture c</a:t>
            </a:r>
          </a:p>
        </p:txBody>
      </p:sp>
      <p:sp>
        <p:nvSpPr>
          <p:cNvPr id="27651" name="Content Placeholder 2"/>
          <p:cNvSpPr>
            <a:spLocks noGrp="1"/>
          </p:cNvSpPr>
          <p:nvPr>
            <p:ph type="body" sz="quarter" idx="11"/>
          </p:nvPr>
        </p:nvSpPr>
        <p:spPr/>
        <p:txBody>
          <a:bodyPr/>
          <a:lstStyle/>
          <a:p>
            <a:r>
              <a:rPr lang="en-US" altLang="en-US" dirty="0"/>
              <a:t>Hospitals treat patients, research and teaching, and charitable roles</a:t>
            </a:r>
          </a:p>
          <a:p>
            <a:r>
              <a:rPr lang="en-US" altLang="en-US" dirty="0"/>
              <a:t>All health care facilities must prove efficacy and safety</a:t>
            </a:r>
          </a:p>
          <a:p>
            <a:r>
              <a:rPr lang="en-US" altLang="en-US" dirty="0"/>
              <a:t>Health care providers work as a team to optimize medical care</a:t>
            </a:r>
          </a:p>
        </p:txBody>
      </p:sp>
      <p:sp>
        <p:nvSpPr>
          <p:cNvPr id="27652"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B5FAB94-3112-4FCB-B771-57EC3F397EDE}" type="slidenum">
              <a:rPr lang="en-US" altLang="en-US" smtClean="0"/>
              <a:pPr/>
              <a:t>79</a:t>
            </a:fld>
            <a:endParaRPr lang="en-US" altLang="en-US" dirty="0"/>
          </a:p>
        </p:txBody>
      </p:sp>
    </p:spTree>
    <p:custDataLst>
      <p:tags r:id="rId1"/>
    </p:custDataLst>
    <p:extLst>
      <p:ext uri="{BB962C8B-B14F-4D97-AF65-F5344CB8AC3E}">
        <p14:creationId xmlns:p14="http://schemas.microsoft.com/office/powerpoint/2010/main" val="175892824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dirty="0"/>
              <a:t>Delivering Health Care, Part 1</a:t>
            </a:r>
            <a:br>
              <a:rPr lang="en-US" altLang="en-US" dirty="0"/>
            </a:br>
            <a:r>
              <a:rPr lang="en-US" altLang="en-US" dirty="0"/>
              <a:t>References – 1 – Lecture c</a:t>
            </a:r>
          </a:p>
        </p:txBody>
      </p:sp>
      <p:sp>
        <p:nvSpPr>
          <p:cNvPr id="3" name="Text Placeholder 2"/>
          <p:cNvSpPr>
            <a:spLocks noGrp="1"/>
          </p:cNvSpPr>
          <p:nvPr>
            <p:ph type="body" sz="quarter" idx="16"/>
          </p:nvPr>
        </p:nvSpPr>
        <p:spPr>
          <a:xfrm>
            <a:off x="457200" y="1600200"/>
            <a:ext cx="8229600" cy="5044440"/>
          </a:xfrm>
        </p:spPr>
        <p:txBody>
          <a:bodyPr/>
          <a:lstStyle/>
          <a:p>
            <a:r>
              <a:rPr lang="en-US" dirty="0"/>
              <a:t>References</a:t>
            </a:r>
            <a:endParaRPr lang="en-US" b="0" dirty="0"/>
          </a:p>
          <a:p>
            <a:r>
              <a:rPr lang="en-US" b="0" dirty="0"/>
              <a:t>American College of Emergency Physicians Foundation. </a:t>
            </a:r>
            <a:r>
              <a:rPr lang="en-US" b="0" dirty="0">
                <a:hlinkClick r:id="rId4" tooltip="URL to the American College of Emergency Physicians"/>
              </a:rPr>
              <a:t>https://www.acep.org/</a:t>
            </a:r>
            <a:r>
              <a:rPr lang="en-US" b="0" dirty="0"/>
              <a:t>. Accessed January 20, 2017.</a:t>
            </a:r>
          </a:p>
          <a:p>
            <a:r>
              <a:rPr lang="en-US" b="0" dirty="0"/>
              <a:t>American Hospital Association. </a:t>
            </a:r>
            <a:r>
              <a:rPr lang="en-US" b="0" dirty="0">
                <a:hlinkClick r:id="rId5" tooltip="URL to the American Hospital Association website"/>
              </a:rPr>
              <a:t>http://www.aha.org</a:t>
            </a:r>
            <a:r>
              <a:rPr lang="en-US" b="0" dirty="0"/>
              <a:t>. Accessed January 20, 2017.</a:t>
            </a:r>
          </a:p>
          <a:p>
            <a:r>
              <a:rPr lang="en-US" b="0" dirty="0"/>
              <a:t>Association of American Medical Colleges. Teaching Hospitals. </a:t>
            </a:r>
            <a:r>
              <a:rPr lang="en-US" b="0" dirty="0">
                <a:hlinkClick r:id="rId6" tooltip="URL to article on Association of American Medical Colleges website titled Teaching Hospitals"/>
              </a:rPr>
              <a:t>https://news.aamc.org/for-the-media/article/teaching-hospitals/</a:t>
            </a:r>
            <a:r>
              <a:rPr lang="en-US" b="0" dirty="0"/>
              <a:t> Accessed January 20, 2017. </a:t>
            </a:r>
          </a:p>
          <a:p>
            <a:r>
              <a:rPr lang="en-US" b="0" dirty="0"/>
              <a:t>Centers for Medicare and Medicaid Services. Community mental health centers. </a:t>
            </a:r>
            <a:r>
              <a:rPr lang="en-US" b="0" dirty="0">
                <a:hlinkClick r:id="rId7" tooltip="URL to Centers for Medicare and Medicaid Services web page titled Community Mental Health Centers"/>
              </a:rPr>
              <a:t>https://www.cms.gov/Medicare/Provider-Enrollment-and-Certification/CertificationandComplianc/CommunityHealthCenters.html</a:t>
            </a:r>
            <a:r>
              <a:rPr lang="en-US" b="0" dirty="0"/>
              <a:t>. Accessed January 20, 2017. </a:t>
            </a:r>
          </a:p>
          <a:p>
            <a:r>
              <a:rPr lang="en-US" b="0" dirty="0"/>
              <a:t>Feigenbaum E. Organizational structure of hospitals. </a:t>
            </a:r>
            <a:r>
              <a:rPr lang="en-US" b="0" dirty="0">
                <a:hlinkClick r:id="rId8" tooltip="URL for article in the Houston Chronicle titled Organizational Structure of Hospitals"/>
              </a:rPr>
              <a:t>http://smallbusiness.chron.com/organizational-structure-hospitals-3811.html</a:t>
            </a:r>
            <a:r>
              <a:rPr lang="en-US" b="0" dirty="0"/>
              <a:t>. Published 2011. Accessed January 20, 2017.</a:t>
            </a:r>
          </a:p>
          <a:p>
            <a:r>
              <a:rPr lang="en-US" b="0" dirty="0"/>
              <a:t>Greenville Hospital System University Medical Center. </a:t>
            </a:r>
            <a:r>
              <a:rPr lang="en-US" b="0" dirty="0">
                <a:hlinkClick r:id="rId9" tooltip="URL to Greenville Health System"/>
              </a:rPr>
              <a:t>http://www.ghs.org</a:t>
            </a:r>
            <a:r>
              <a:rPr lang="en-US" b="0" dirty="0"/>
              <a:t>. Accessed January 20, 2017. </a:t>
            </a:r>
          </a:p>
          <a:p>
            <a:r>
              <a:rPr lang="en-US" b="0" dirty="0"/>
              <a:t>Health Resources &amp; Services Organization. Critical access hospitals. </a:t>
            </a:r>
            <a:r>
              <a:rPr lang="en-US" b="0" dirty="0">
                <a:hlinkClick r:id="rId10" tooltip="URL to Health Resources and Services Administration web page titled What are critical access hospitals (CAH)?"/>
              </a:rPr>
              <a:t>http://www.hrsa.gov/healthit/toolbox/RuralHealthITtoolbox/Introduction/critical.html</a:t>
            </a:r>
            <a:r>
              <a:rPr lang="en-US" b="0" dirty="0"/>
              <a:t>. Accessed January 20, 2017. </a:t>
            </a:r>
          </a:p>
        </p:txBody>
      </p:sp>
      <p:sp>
        <p:nvSpPr>
          <p:cNvPr id="6"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B0192EC-B1BB-4B2A-8E16-9EF182938F37}" type="slidenum">
              <a:rPr lang="en-US" altLang="en-US" smtClean="0"/>
              <a:pPr/>
              <a:t>80</a:t>
            </a:fld>
            <a:endParaRPr lang="en-US" altLang="en-US" dirty="0"/>
          </a:p>
        </p:txBody>
      </p:sp>
    </p:spTree>
    <p:custDataLst>
      <p:tags r:id="rId1"/>
    </p:custDataLst>
    <p:extLst>
      <p:ext uri="{BB962C8B-B14F-4D97-AF65-F5344CB8AC3E}">
        <p14:creationId xmlns:p14="http://schemas.microsoft.com/office/powerpoint/2010/main" val="295560498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dirty="0"/>
              <a:t>Delivering Health Care, Part 1</a:t>
            </a:r>
            <a:br>
              <a:rPr lang="en-US" altLang="en-US" dirty="0"/>
            </a:br>
            <a:r>
              <a:rPr lang="en-US" altLang="en-US" dirty="0"/>
              <a:t>References – 2 – Lecture c</a:t>
            </a:r>
          </a:p>
        </p:txBody>
      </p:sp>
      <p:sp>
        <p:nvSpPr>
          <p:cNvPr id="3" name="Text Placeholder 2"/>
          <p:cNvSpPr>
            <a:spLocks noGrp="1"/>
          </p:cNvSpPr>
          <p:nvPr>
            <p:ph type="body" sz="quarter" idx="16"/>
          </p:nvPr>
        </p:nvSpPr>
        <p:spPr>
          <a:xfrm>
            <a:off x="457200" y="1600200"/>
            <a:ext cx="8229600" cy="3848100"/>
          </a:xfrm>
        </p:spPr>
        <p:txBody>
          <a:bodyPr/>
          <a:lstStyle/>
          <a:p>
            <a:r>
              <a:rPr lang="en-US" dirty="0"/>
              <a:t>References</a:t>
            </a:r>
            <a:endParaRPr lang="en-US" b="0" dirty="0"/>
          </a:p>
          <a:p>
            <a:r>
              <a:rPr lang="en-US" b="0" dirty="0"/>
              <a:t>Healthcare.gov. Insurance plan &amp; network types. </a:t>
            </a:r>
            <a:r>
              <a:rPr lang="en-US" b="0" dirty="0">
                <a:hlinkClick r:id="rId4" tooltip="URL to Healthcare.gov web page titled How to pick a health insurance plan: Health insurance plan and network types: HMOs, PPOs, and more"/>
              </a:rPr>
              <a:t>https://www.healthcare.gov/choose-a-plan/plan-types/</a:t>
            </a:r>
            <a:r>
              <a:rPr lang="en-US" b="0" dirty="0"/>
              <a:t> Accessed January 20, 2017. </a:t>
            </a:r>
          </a:p>
          <a:p>
            <a:r>
              <a:rPr lang="en-US" b="0" dirty="0"/>
              <a:t>Health Careers Center. </a:t>
            </a:r>
            <a:r>
              <a:rPr lang="en-US" b="0" dirty="0">
                <a:hlinkClick r:id="rId5" tooltip="URL to Health Careers Center"/>
              </a:rPr>
              <a:t>http://www.mshealthcareers.com</a:t>
            </a:r>
            <a:r>
              <a:rPr lang="en-US" b="0" dirty="0"/>
              <a:t>. Accessed January 20, 2017.</a:t>
            </a:r>
          </a:p>
          <a:p>
            <a:r>
              <a:rPr lang="en-US" b="0" dirty="0"/>
              <a:t>National Conference of State Legislatures. </a:t>
            </a:r>
            <a:r>
              <a:rPr lang="en-US" b="0" dirty="0">
                <a:hlinkClick r:id="rId6" tooltip="URL to the National Conference of State Legislatures website"/>
              </a:rPr>
              <a:t>http://www.ncsl.org/research/health/managed-care-and-the-states.aspx</a:t>
            </a:r>
            <a:r>
              <a:rPr lang="en-US" b="0" dirty="0"/>
              <a:t>  Accessed January 20, 2017.</a:t>
            </a:r>
          </a:p>
          <a:p>
            <a:r>
              <a:rPr lang="en-US" b="0" dirty="0"/>
              <a:t>Medline Plus. Emergency medical services. </a:t>
            </a:r>
            <a:r>
              <a:rPr lang="en-US" b="0" dirty="0">
                <a:hlinkClick r:id="rId7" tooltip="URL to U.S. National Library of Medicine web page titled Emergency Medical Services"/>
              </a:rPr>
              <a:t>http://www.nlm.nih.gov/medlineplus/emergencymedicalservices.html</a:t>
            </a:r>
            <a:r>
              <a:rPr lang="en-US" b="0" dirty="0"/>
              <a:t>.  Updated August 10, 2010. Accessed January 20, 2017.</a:t>
            </a:r>
          </a:p>
          <a:p>
            <a:r>
              <a:rPr lang="en-US" b="0" dirty="0"/>
              <a:t>National Association of Community Health Centers. </a:t>
            </a:r>
            <a:r>
              <a:rPr lang="en-US" b="0" dirty="0">
                <a:hlinkClick r:id="rId8" tooltip="URL to the National Association of Community Health Centers"/>
              </a:rPr>
              <a:t>http://www.nachc.org</a:t>
            </a:r>
            <a:r>
              <a:rPr lang="en-US" b="0" dirty="0"/>
              <a:t>. Accessed January 20, 2017.</a:t>
            </a:r>
          </a:p>
          <a:p>
            <a:r>
              <a:rPr lang="en-US" b="0" dirty="0"/>
              <a:t>PatientAdvocate.org. Managed Care Answer Guide. </a:t>
            </a:r>
            <a:r>
              <a:rPr lang="en-US" b="0" dirty="0">
                <a:hlinkClick r:id="rId9" tooltip="URL to 33 page PDF file titled The Managed Care Answer Guide"/>
              </a:rPr>
              <a:t>http://www.patientadvocate.org/requests/publications/Managed-Care.pdf</a:t>
            </a:r>
            <a:r>
              <a:rPr lang="en-US" b="0" dirty="0"/>
              <a:t>. Accessed January 20, 2017. </a:t>
            </a:r>
          </a:p>
          <a:p>
            <a:endParaRPr lang="en-US" dirty="0"/>
          </a:p>
        </p:txBody>
      </p:sp>
      <p:sp>
        <p:nvSpPr>
          <p:cNvPr id="6" name="Slide Number Placeholder 5"/>
          <p:cNvSpPr>
            <a:spLocks noGrp="1"/>
          </p:cNvSpPr>
          <p:nvPr>
            <p:ph type="sldNum" sz="quarter" idx="4"/>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B0192EC-B1BB-4B2A-8E16-9EF182938F37}" type="slidenum">
              <a:rPr lang="en-US" altLang="en-US" smtClean="0"/>
              <a:pPr/>
              <a:t>81</a:t>
            </a:fld>
            <a:endParaRPr lang="en-US" altLang="en-US" dirty="0"/>
          </a:p>
        </p:txBody>
      </p:sp>
    </p:spTree>
    <p:custDataLst>
      <p:tags r:id="rId1"/>
    </p:custDataLst>
    <p:extLst>
      <p:ext uri="{BB962C8B-B14F-4D97-AF65-F5344CB8AC3E}">
        <p14:creationId xmlns:p14="http://schemas.microsoft.com/office/powerpoint/2010/main" val="29437265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lstStyle/>
          <a:p>
            <a:r>
              <a:rPr lang="en-US" altLang="en-US" dirty="0"/>
              <a:t>Introduction to Health Care</a:t>
            </a:r>
            <a:br>
              <a:rPr lang="en-US" altLang="en-US" dirty="0"/>
            </a:br>
            <a:r>
              <a:rPr lang="en-US" altLang="en-US" dirty="0"/>
              <a:t>and Public Health in the U.S.</a:t>
            </a:r>
            <a:br>
              <a:rPr lang="en-US" dirty="0"/>
            </a:br>
            <a:r>
              <a:rPr lang="en-US" altLang="en-US" dirty="0"/>
              <a:t>Delivering Health Care, Part 1</a:t>
            </a:r>
            <a:br>
              <a:rPr lang="en-US" altLang="en-US" dirty="0"/>
            </a:br>
            <a:r>
              <a:rPr lang="en-US" altLang="en-US" dirty="0"/>
              <a:t>Lecture c</a:t>
            </a:r>
            <a:endParaRPr lang="en-US" dirty="0"/>
          </a:p>
        </p:txBody>
      </p:sp>
      <p:sp>
        <p:nvSpPr>
          <p:cNvPr id="8" name="Content Placeholder 7"/>
          <p:cNvSpPr>
            <a:spLocks noGrp="1"/>
          </p:cNvSpPr>
          <p:nvPr>
            <p:ph sz="quarter" idx="14"/>
          </p:nvPr>
        </p:nvSpPr>
        <p:spPr/>
        <p:txBody>
          <a:bodyPr/>
          <a:lstStyle/>
          <a:p>
            <a:r>
              <a:rPr lang="en-US" dirty="0"/>
              <a:t>This material was developed by Oregon Health &amp; Science University, funded by the Department of Health and Human Services, Office of the National Coordinator for Health Information Technology under Award Number 90WT0001.</a:t>
            </a:r>
          </a:p>
        </p:txBody>
      </p:sp>
      <p:sp>
        <p:nvSpPr>
          <p:cNvPr id="6" name="Slide Number Placeholder 5"/>
          <p:cNvSpPr>
            <a:spLocks noGrp="1"/>
          </p:cNvSpPr>
          <p:nvPr>
            <p:ph type="sldNum" sz="quarter" idx="4"/>
          </p:nvPr>
        </p:nvSpPr>
        <p:spPr/>
        <p:txBody>
          <a:bodyPr/>
          <a:lstStyle/>
          <a:p>
            <a:fld id="{1E21D3FC-7F72-4519-A18A-16B5A5AAE88B}" type="slidenum">
              <a:rPr lang="en-US" altLang="en-US" smtClean="0"/>
              <a:pPr/>
              <a:t>82</a:t>
            </a:fld>
            <a:endParaRPr lang="en-US" altLang="en-US" dirty="0"/>
          </a:p>
        </p:txBody>
      </p:sp>
    </p:spTree>
    <p:custDataLst>
      <p:tags r:id="rId1"/>
    </p:custDataLst>
    <p:extLst>
      <p:ext uri="{BB962C8B-B14F-4D97-AF65-F5344CB8AC3E}">
        <p14:creationId xmlns:p14="http://schemas.microsoft.com/office/powerpoint/2010/main" val="136025953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Introduction to Health Care</a:t>
            </a:r>
            <a:br>
              <a:rPr lang="en-US" altLang="en-US" dirty="0"/>
            </a:br>
            <a:r>
              <a:rPr lang="en-US" altLang="en-US" dirty="0"/>
              <a:t>and Public Health in the U.S.</a:t>
            </a:r>
            <a:endParaRPr lang="en-US" dirty="0"/>
          </a:p>
        </p:txBody>
      </p:sp>
      <p:sp>
        <p:nvSpPr>
          <p:cNvPr id="3" name="Text Placeholder 2"/>
          <p:cNvSpPr>
            <a:spLocks noGrp="1"/>
          </p:cNvSpPr>
          <p:nvPr>
            <p:ph type="body" sz="half" idx="2"/>
          </p:nvPr>
        </p:nvSpPr>
        <p:spPr/>
        <p:txBody>
          <a:bodyPr/>
          <a:lstStyle/>
          <a:p>
            <a:r>
              <a:rPr lang="en-US" altLang="en-US" dirty="0"/>
              <a:t>Delivering Health Care, Part 1</a:t>
            </a:r>
          </a:p>
        </p:txBody>
      </p:sp>
      <p:sp>
        <p:nvSpPr>
          <p:cNvPr id="4" name="Text Placeholder 3"/>
          <p:cNvSpPr>
            <a:spLocks noGrp="1"/>
          </p:cNvSpPr>
          <p:nvPr>
            <p:ph type="body" sz="quarter" idx="11"/>
          </p:nvPr>
        </p:nvSpPr>
        <p:spPr/>
        <p:txBody>
          <a:bodyPr/>
          <a:lstStyle/>
          <a:p>
            <a:r>
              <a:rPr lang="en-US" altLang="en-US" dirty="0"/>
              <a:t>Lecture d</a:t>
            </a:r>
          </a:p>
        </p:txBody>
      </p:sp>
      <p:sp>
        <p:nvSpPr>
          <p:cNvPr id="5" name="Text Placeholder 4"/>
          <p:cNvSpPr>
            <a:spLocks noGrp="1"/>
          </p:cNvSpPr>
          <p:nvPr>
            <p:ph type="body" sz="quarter" idx="12"/>
          </p:nvPr>
        </p:nvSpPr>
        <p:spPr/>
        <p:txBody>
          <a:bodyPr/>
          <a:lstStyle/>
          <a:p>
            <a:r>
              <a:rPr lang="en-US" dirty="0"/>
              <a:t>This material (Comp 1 Unit 2) was developed by Oregon Health &amp; Science University, funded by the Department of Health and Human Services, Office of the National Coordinator for Health Information Technology under Award Number 90WT0001. </a:t>
            </a:r>
          </a:p>
          <a:p>
            <a:r>
              <a:rPr lang="en-US" dirty="0"/>
              <a:t>This work is licensed under the Creative Commons Attribution-NonCommercial-ShareAlike 4.0 International License. To view a copy of this license, visit </a:t>
            </a:r>
            <a:r>
              <a:rPr lang="en-US" dirty="0">
                <a:hlinkClick r:id="rId4" tooltip="URL for Creative Commons Attribution-NonCommercial-ShareAlike 4.0 International License"/>
              </a:rPr>
              <a:t>http://creativecommons.org/licenses/by-nc-sa/4.0/</a:t>
            </a:r>
            <a:r>
              <a:rPr lang="en-US" dirty="0"/>
              <a:t>.</a:t>
            </a:r>
          </a:p>
        </p:txBody>
      </p:sp>
    </p:spTree>
    <p:custDataLst>
      <p:tags r:id="rId1"/>
    </p:custDataLst>
    <p:extLst>
      <p:ext uri="{BB962C8B-B14F-4D97-AF65-F5344CB8AC3E}">
        <p14:creationId xmlns:p14="http://schemas.microsoft.com/office/powerpoint/2010/main" val="206680721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Delivering Health Care, Part 1</a:t>
            </a:r>
            <a:br>
              <a:rPr lang="en-US" dirty="0"/>
            </a:br>
            <a:r>
              <a:rPr lang="en-US" dirty="0"/>
              <a:t>Learning Objectives</a:t>
            </a:r>
          </a:p>
        </p:txBody>
      </p:sp>
      <p:sp>
        <p:nvSpPr>
          <p:cNvPr id="3" name="Content Placeholder 2"/>
          <p:cNvSpPr>
            <a:spLocks noGrp="1"/>
          </p:cNvSpPr>
          <p:nvPr>
            <p:ph sz="quarter" idx="14"/>
          </p:nvPr>
        </p:nvSpPr>
        <p:spPr>
          <a:xfrm>
            <a:off x="457200" y="1629696"/>
            <a:ext cx="8229600" cy="4572000"/>
          </a:xfrm>
        </p:spPr>
        <p:txBody>
          <a:bodyPr/>
          <a:lstStyle/>
          <a:p>
            <a:r>
              <a:rPr lang="en-US" altLang="en-US" sz="2800" dirty="0"/>
              <a:t>Describe the organization of health care at the federal, state and local levels (Lecture a)</a:t>
            </a:r>
          </a:p>
          <a:p>
            <a:r>
              <a:rPr lang="en-US" altLang="en-US" sz="2800" dirty="0"/>
              <a:t>Describe the organization of the VA system and Military Health System (Lecture b)</a:t>
            </a:r>
          </a:p>
          <a:p>
            <a:r>
              <a:rPr lang="en-US" altLang="en-US" sz="2800" dirty="0"/>
              <a:t>Describe the structure and function of hospital clinical and administrative units (Lecture c)</a:t>
            </a:r>
          </a:p>
          <a:p>
            <a:r>
              <a:rPr lang="en-US" altLang="en-US" sz="2800" dirty="0"/>
              <a:t>Describe different types of long term care facilities, with an emphasis on their function (Lecture d)</a:t>
            </a:r>
          </a:p>
        </p:txBody>
      </p:sp>
      <p:sp>
        <p:nvSpPr>
          <p:cNvPr id="4" name="Slide Number Placeholder 3"/>
          <p:cNvSpPr>
            <a:spLocks noGrp="1"/>
          </p:cNvSpPr>
          <p:nvPr>
            <p:ph type="sldNum" sz="quarter" idx="4"/>
          </p:nvPr>
        </p:nvSpPr>
        <p:spPr/>
        <p:txBody>
          <a:bodyPr/>
          <a:lstStyle/>
          <a:p>
            <a:fld id="{F3BF8891-5E06-46C2-89A4-6DB85D39BA35}" type="slidenum">
              <a:rPr lang="en-US" smtClean="0"/>
              <a:pPr/>
              <a:t>84</a:t>
            </a:fld>
            <a:endParaRPr lang="en-US" dirty="0"/>
          </a:p>
        </p:txBody>
      </p:sp>
    </p:spTree>
    <p:custDataLst>
      <p:tags r:id="rId1"/>
    </p:custDataLst>
    <p:extLst>
      <p:ext uri="{BB962C8B-B14F-4D97-AF65-F5344CB8AC3E}">
        <p14:creationId xmlns:p14="http://schemas.microsoft.com/office/powerpoint/2010/main" val="313909513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Delivering Health Care, Part 1 </a:t>
            </a:r>
            <a:br>
              <a:rPr lang="en-US" dirty="0"/>
            </a:br>
            <a:r>
              <a:rPr lang="en-US" dirty="0"/>
              <a:t>Learning Objectives – Lecture d</a:t>
            </a:r>
          </a:p>
        </p:txBody>
      </p:sp>
      <p:sp>
        <p:nvSpPr>
          <p:cNvPr id="3" name="Content Placeholder 2"/>
          <p:cNvSpPr>
            <a:spLocks noGrp="1"/>
          </p:cNvSpPr>
          <p:nvPr>
            <p:ph sz="quarter" idx="14"/>
          </p:nvPr>
        </p:nvSpPr>
        <p:spPr/>
        <p:txBody>
          <a:bodyPr/>
          <a:lstStyle/>
          <a:p>
            <a:r>
              <a:rPr lang="en-US" altLang="en-US" dirty="0"/>
              <a:t>Discuss school-based health centers</a:t>
            </a:r>
          </a:p>
          <a:p>
            <a:r>
              <a:rPr lang="en-US" altLang="en-US" dirty="0"/>
              <a:t>Discuss different types of long-term facilities</a:t>
            </a:r>
          </a:p>
          <a:p>
            <a:r>
              <a:rPr lang="en-US" altLang="en-US" dirty="0"/>
              <a:t>Discuss special considerations for older adults</a:t>
            </a:r>
          </a:p>
          <a:p>
            <a:pPr lvl="1"/>
            <a:r>
              <a:rPr lang="en-US" altLang="en-US" dirty="0"/>
              <a:t>Increasing need for assistance with daily activities</a:t>
            </a:r>
          </a:p>
          <a:p>
            <a:pPr lvl="1"/>
            <a:r>
              <a:rPr lang="en-US" altLang="en-US" dirty="0"/>
              <a:t>Financial, legal, ethical issues</a:t>
            </a:r>
          </a:p>
        </p:txBody>
      </p:sp>
      <p:sp>
        <p:nvSpPr>
          <p:cNvPr id="4" name="Slide Number Placeholder 3"/>
          <p:cNvSpPr>
            <a:spLocks noGrp="1"/>
          </p:cNvSpPr>
          <p:nvPr>
            <p:ph type="sldNum" sz="quarter" idx="4"/>
          </p:nvPr>
        </p:nvSpPr>
        <p:spPr/>
        <p:txBody>
          <a:bodyPr/>
          <a:lstStyle/>
          <a:p>
            <a:fld id="{F3BF8891-5E06-46C2-89A4-6DB85D39BA35}" type="slidenum">
              <a:rPr lang="en-US" smtClean="0"/>
              <a:pPr/>
              <a:t>85</a:t>
            </a:fld>
            <a:endParaRPr lang="en-US" dirty="0"/>
          </a:p>
        </p:txBody>
      </p:sp>
    </p:spTree>
    <p:custDataLst>
      <p:tags r:id="rId1"/>
    </p:custDataLst>
    <p:extLst>
      <p:ext uri="{BB962C8B-B14F-4D97-AF65-F5344CB8AC3E}">
        <p14:creationId xmlns:p14="http://schemas.microsoft.com/office/powerpoint/2010/main" val="215571891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dirty="0"/>
              <a:t>School-Based Health Centers</a:t>
            </a:r>
          </a:p>
        </p:txBody>
      </p:sp>
      <p:sp>
        <p:nvSpPr>
          <p:cNvPr id="7171" name="Content Placeholder 2"/>
          <p:cNvSpPr>
            <a:spLocks noGrp="1"/>
          </p:cNvSpPr>
          <p:nvPr>
            <p:ph sz="quarter" idx="14"/>
          </p:nvPr>
        </p:nvSpPr>
        <p:spPr>
          <a:xfrm>
            <a:off x="457200" y="1629696"/>
            <a:ext cx="8229600" cy="4572000"/>
          </a:xfrm>
        </p:spPr>
        <p:txBody>
          <a:bodyPr/>
          <a:lstStyle/>
          <a:p>
            <a:r>
              <a:rPr lang="en-US" altLang="en-US" sz="3000" dirty="0"/>
              <a:t>Provide physical and behavioral health care</a:t>
            </a:r>
          </a:p>
          <a:p>
            <a:pPr lvl="1"/>
            <a:r>
              <a:rPr lang="en-US" altLang="en-US" sz="2600" dirty="0"/>
              <a:t>Certified medical providers and counselors</a:t>
            </a:r>
          </a:p>
          <a:p>
            <a:pPr lvl="1"/>
            <a:r>
              <a:rPr lang="en-US" altLang="en-US" sz="2600" dirty="0"/>
              <a:t>Further medical or hospital services are arranged as needed</a:t>
            </a:r>
          </a:p>
          <a:p>
            <a:pPr lvl="1"/>
            <a:r>
              <a:rPr lang="en-US" altLang="en-US" sz="2600" dirty="0"/>
              <a:t>Parental consent is required</a:t>
            </a:r>
          </a:p>
          <a:p>
            <a:r>
              <a:rPr lang="en-US" altLang="en-US" sz="3000" dirty="0"/>
              <a:t>Not all health centers are located inside schools</a:t>
            </a:r>
          </a:p>
          <a:p>
            <a:pPr lvl="1"/>
            <a:r>
              <a:rPr lang="en-US" altLang="en-US" sz="2600" dirty="0"/>
              <a:t>Mobile Health Centers</a:t>
            </a:r>
          </a:p>
          <a:p>
            <a:pPr lvl="1"/>
            <a:r>
              <a:rPr lang="en-US" altLang="en-US" sz="2600" dirty="0"/>
              <a:t>Off-site center serving more than one school</a:t>
            </a:r>
          </a:p>
        </p:txBody>
      </p:sp>
      <p:sp>
        <p:nvSpPr>
          <p:cNvPr id="2" name="Slide Number Placeholder 1"/>
          <p:cNvSpPr>
            <a:spLocks noGrp="1"/>
          </p:cNvSpPr>
          <p:nvPr>
            <p:ph type="sldNum" sz="quarter" idx="4"/>
          </p:nvPr>
        </p:nvSpPr>
        <p:spPr/>
        <p:txBody>
          <a:bodyPr/>
          <a:lstStyle/>
          <a:p>
            <a:fld id="{F3BF8891-5E06-46C2-89A4-6DB85D39BA35}" type="slidenum">
              <a:rPr lang="en-US" smtClean="0"/>
              <a:pPr/>
              <a:t>86</a:t>
            </a:fld>
            <a:endParaRPr lang="en-US" dirty="0"/>
          </a:p>
        </p:txBody>
      </p:sp>
    </p:spTree>
    <p:custDataLst>
      <p:tags r:id="rId1"/>
    </p:custDataLst>
    <p:extLst>
      <p:ext uri="{BB962C8B-B14F-4D97-AF65-F5344CB8AC3E}">
        <p14:creationId xmlns:p14="http://schemas.microsoft.com/office/powerpoint/2010/main" val="398047353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a:t>The Aging Population</a:t>
            </a:r>
          </a:p>
        </p:txBody>
      </p:sp>
      <p:pic>
        <p:nvPicPr>
          <p:cNvPr id="6" name="Picture Placeholder 5" descr="Bar graph of projected age and gender structure of the population of the U.S. in 2010, 2030, and 2050, broken down by male and female. &#10;The population of elderly people will dramatically increase between 2010 and 2050.&#10;&#10;&quot;Turning now to the older population, the structure and makeup of the population in the U.S. is changing over time. The United States is projected to experience rapid growth in the population 65 years and above through the year 2050. Because of our extended life span, the numbers of people age 85 and older will also dramatically increase. It is clear that long-term health care for older adults will be vitally important in the future. &quot;&#10;" title="The Aging Population"/>
          <p:cNvPicPr>
            <a:picLocks noGrp="1" noChangeAspect="1"/>
          </p:cNvPicPr>
          <p:nvPr>
            <p:ph type="pic" sz="quarter" idx="14"/>
          </p:nvPr>
        </p:nvPicPr>
        <p:blipFill rotWithShape="1">
          <a:blip r:embed="rId4">
            <a:extLst>
              <a:ext uri="{28A0092B-C50C-407E-A947-70E740481C1C}">
                <a14:useLocalDpi xmlns:a14="http://schemas.microsoft.com/office/drawing/2010/main" val="0"/>
              </a:ext>
            </a:extLst>
          </a:blip>
          <a:srcRect l="-36830" r="-36830"/>
          <a:stretch/>
        </p:blipFill>
        <p:spPr/>
      </p:pic>
      <p:sp>
        <p:nvSpPr>
          <p:cNvPr id="3" name="Text Placeholder 7"/>
          <p:cNvSpPr>
            <a:spLocks noGrp="1"/>
          </p:cNvSpPr>
          <p:nvPr>
            <p:ph type="body" sz="quarter" idx="32"/>
          </p:nvPr>
        </p:nvSpPr>
        <p:spPr/>
        <p:txBody>
          <a:bodyPr/>
          <a:lstStyle/>
          <a:p>
            <a:r>
              <a:rPr lang="en-US" altLang="en-US" dirty="0"/>
              <a:t>1.5 Chart:  (</a:t>
            </a:r>
            <a:r>
              <a:rPr lang="en-US" altLang="en-US" dirty="0">
                <a:hlinkClick r:id="rId5" tooltip="URL for PDF source file of figure"/>
              </a:rPr>
              <a:t>http://www.aoa.acl.gov/aging_statistics/future_growth/DOCS/p25-1138.pdf</a:t>
            </a:r>
            <a:r>
              <a:rPr lang="en-US" altLang="en-US" dirty="0"/>
              <a:t>, 2008)</a:t>
            </a:r>
          </a:p>
        </p:txBody>
      </p:sp>
      <p:sp>
        <p:nvSpPr>
          <p:cNvPr id="2" name="Slide Number Placeholder 1"/>
          <p:cNvSpPr>
            <a:spLocks noGrp="1"/>
          </p:cNvSpPr>
          <p:nvPr>
            <p:ph type="sldNum" sz="quarter" idx="4"/>
          </p:nvPr>
        </p:nvSpPr>
        <p:spPr/>
        <p:txBody>
          <a:bodyPr/>
          <a:lstStyle/>
          <a:p>
            <a:fld id="{F3BF8891-5E06-46C2-89A4-6DB85D39BA35}" type="slidenum">
              <a:rPr lang="en-US" smtClean="0"/>
              <a:pPr/>
              <a:t>87</a:t>
            </a:fld>
            <a:endParaRPr lang="en-US" dirty="0"/>
          </a:p>
        </p:txBody>
      </p:sp>
    </p:spTree>
    <p:custDataLst>
      <p:tags r:id="rId1"/>
    </p:custDataLst>
    <p:extLst>
      <p:ext uri="{BB962C8B-B14F-4D97-AF65-F5344CB8AC3E}">
        <p14:creationId xmlns:p14="http://schemas.microsoft.com/office/powerpoint/2010/main" val="339274523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dirty="0"/>
              <a:t>Difficulty with ADLs</a:t>
            </a:r>
            <a:br>
              <a:rPr lang="en-US" altLang="en-US" dirty="0"/>
            </a:br>
            <a:r>
              <a:rPr lang="en-US" altLang="en-US" dirty="0"/>
              <a:t> (Activities of Daily Living) by Age</a:t>
            </a:r>
          </a:p>
        </p:txBody>
      </p:sp>
      <p:pic>
        <p:nvPicPr>
          <p:cNvPr id="4" name="Picture Placeholder 3" descr="Bar chart depicting the percentage of people over the age of 65 who have a disability, as of 2013.&#10;15 percent have independent living difficulty&#10;9 percent have self-care difficulty&#10;23 percent have ambulatory difficulty&#10;0 percent have cognitive difficulty&#10;7 percent have vision difficulty&#10;15 percent have hearing difficulty&#10;36 percent have other disabilities" title="Chart: Difficulty With ADLs (Activities of Daily Living) by Age Figure 9: Percentage of Persons 65+ with a disability, 2013"/>
          <p:cNvPicPr>
            <a:picLocks noGrp="1" noChangeAspect="1"/>
          </p:cNvPicPr>
          <p:nvPr>
            <p:ph type="pic" sz="quarter" idx="14"/>
          </p:nvPr>
        </p:nvPicPr>
        <p:blipFill rotWithShape="1">
          <a:blip r:embed="rId4">
            <a:extLst>
              <a:ext uri="{28A0092B-C50C-407E-A947-70E740481C1C}">
                <a14:useLocalDpi xmlns:a14="http://schemas.microsoft.com/office/drawing/2010/main" val="0"/>
              </a:ext>
            </a:extLst>
          </a:blip>
          <a:srcRect t="7960" b="7960"/>
          <a:stretch/>
        </p:blipFill>
        <p:spPr/>
      </p:pic>
      <p:sp>
        <p:nvSpPr>
          <p:cNvPr id="9219" name="Text Placeholder 8"/>
          <p:cNvSpPr>
            <a:spLocks noGrp="1"/>
          </p:cNvSpPr>
          <p:nvPr>
            <p:ph type="body" sz="quarter" idx="32"/>
          </p:nvPr>
        </p:nvSpPr>
        <p:spPr/>
        <p:txBody>
          <a:bodyPr/>
          <a:lstStyle/>
          <a:p>
            <a:r>
              <a:rPr lang="en-US" altLang="en-US" dirty="0"/>
              <a:t>1.6 Chart:  (</a:t>
            </a:r>
            <a:r>
              <a:rPr lang="en-US" altLang="en-US" dirty="0">
                <a:hlinkClick r:id="rId5" tooltip="URL for web page that is the source for the graph"/>
              </a:rPr>
              <a:t>http://www.aoa.acl.gov/aging_statistics/profile/2014/16.aspx</a:t>
            </a:r>
            <a:r>
              <a:rPr lang="en-US" altLang="en-US" dirty="0"/>
              <a:t>, 2013)</a:t>
            </a:r>
          </a:p>
        </p:txBody>
      </p:sp>
      <p:sp>
        <p:nvSpPr>
          <p:cNvPr id="2" name="Slide Number Placeholder 1"/>
          <p:cNvSpPr>
            <a:spLocks noGrp="1"/>
          </p:cNvSpPr>
          <p:nvPr>
            <p:ph type="sldNum" sz="quarter" idx="4"/>
          </p:nvPr>
        </p:nvSpPr>
        <p:spPr/>
        <p:txBody>
          <a:bodyPr/>
          <a:lstStyle/>
          <a:p>
            <a:fld id="{F3BF8891-5E06-46C2-89A4-6DB85D39BA35}" type="slidenum">
              <a:rPr lang="en-US" smtClean="0"/>
              <a:pPr/>
              <a:t>88</a:t>
            </a:fld>
            <a:endParaRPr lang="en-US" dirty="0"/>
          </a:p>
        </p:txBody>
      </p:sp>
    </p:spTree>
    <p:custDataLst>
      <p:tags r:id="rId1"/>
    </p:custDataLst>
    <p:extLst>
      <p:ext uri="{BB962C8B-B14F-4D97-AF65-F5344CB8AC3E}">
        <p14:creationId xmlns:p14="http://schemas.microsoft.com/office/powerpoint/2010/main" val="143949714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dirty="0"/>
              <a:t>Long term care Facilities</a:t>
            </a:r>
            <a:br>
              <a:rPr lang="en-US" altLang="en-US" dirty="0"/>
            </a:br>
            <a:r>
              <a:rPr lang="en-US" altLang="en-US" dirty="0"/>
              <a:t>and Services</a:t>
            </a:r>
          </a:p>
        </p:txBody>
      </p:sp>
      <p:sp>
        <p:nvSpPr>
          <p:cNvPr id="5" name="Content Placeholder 4"/>
          <p:cNvSpPr>
            <a:spLocks noGrp="1"/>
          </p:cNvSpPr>
          <p:nvPr>
            <p:ph sz="quarter" idx="14"/>
          </p:nvPr>
        </p:nvSpPr>
        <p:spPr/>
        <p:txBody>
          <a:bodyPr/>
          <a:lstStyle/>
          <a:p>
            <a:r>
              <a:rPr lang="en-US" altLang="en-US" dirty="0"/>
              <a:t>Community-based services</a:t>
            </a:r>
          </a:p>
          <a:p>
            <a:r>
              <a:rPr lang="en-US" altLang="en-US" dirty="0"/>
              <a:t>In-home health care</a:t>
            </a:r>
          </a:p>
          <a:p>
            <a:r>
              <a:rPr lang="en-US" altLang="en-US" dirty="0"/>
              <a:t>In-law apartments</a:t>
            </a:r>
          </a:p>
          <a:p>
            <a:r>
              <a:rPr lang="en-US" altLang="en-US" dirty="0"/>
              <a:t>Housing for aging and disabled individuals</a:t>
            </a:r>
          </a:p>
          <a:p>
            <a:r>
              <a:rPr lang="en-US" altLang="en-US" dirty="0"/>
              <a:t>Board and care homes</a:t>
            </a:r>
          </a:p>
          <a:p>
            <a:r>
              <a:rPr lang="en-US" altLang="en-US" dirty="0"/>
              <a:t>Assisted living</a:t>
            </a:r>
          </a:p>
          <a:p>
            <a:r>
              <a:rPr lang="en-US" altLang="en-US" dirty="0"/>
              <a:t>Continuing care retirement communities</a:t>
            </a:r>
          </a:p>
          <a:p>
            <a:r>
              <a:rPr lang="en-US" altLang="en-US" dirty="0"/>
              <a:t>Nursing homes</a:t>
            </a:r>
          </a:p>
          <a:p>
            <a:endParaRPr lang="en-US" dirty="0"/>
          </a:p>
        </p:txBody>
      </p:sp>
      <p:sp>
        <p:nvSpPr>
          <p:cNvPr id="2" name="Slide Number Placeholder 1"/>
          <p:cNvSpPr>
            <a:spLocks noGrp="1"/>
          </p:cNvSpPr>
          <p:nvPr>
            <p:ph type="sldNum" sz="quarter" idx="4"/>
          </p:nvPr>
        </p:nvSpPr>
        <p:spPr/>
        <p:txBody>
          <a:bodyPr/>
          <a:lstStyle/>
          <a:p>
            <a:fld id="{F3BF8891-5E06-46C2-89A4-6DB85D39BA35}" type="slidenum">
              <a:rPr lang="en-US" smtClean="0"/>
              <a:pPr/>
              <a:t>89</a:t>
            </a:fld>
            <a:endParaRPr lang="en-US" dirty="0"/>
          </a:p>
        </p:txBody>
      </p:sp>
    </p:spTree>
    <p:custDataLst>
      <p:tags r:id="rId1"/>
    </p:custDataLst>
    <p:extLst>
      <p:ext uri="{BB962C8B-B14F-4D97-AF65-F5344CB8AC3E}">
        <p14:creationId xmlns:p14="http://schemas.microsoft.com/office/powerpoint/2010/main" val="280695206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ltLang="en-US" dirty="0"/>
              <a:t>Financial and Quality Issues - 1</a:t>
            </a:r>
          </a:p>
        </p:txBody>
      </p:sp>
      <p:sp>
        <p:nvSpPr>
          <p:cNvPr id="11267" name="Content Placeholder 2"/>
          <p:cNvSpPr>
            <a:spLocks noGrp="1"/>
          </p:cNvSpPr>
          <p:nvPr>
            <p:ph sz="quarter" idx="14"/>
          </p:nvPr>
        </p:nvSpPr>
        <p:spPr/>
        <p:txBody>
          <a:bodyPr/>
          <a:lstStyle/>
          <a:p>
            <a:r>
              <a:rPr lang="en-US" altLang="en-US" dirty="0"/>
              <a:t>Centers for Medicare and Medicaid Services (CMS)</a:t>
            </a:r>
          </a:p>
          <a:p>
            <a:pPr lvl="1"/>
            <a:r>
              <a:rPr lang="en-US" altLang="en-US" dirty="0"/>
              <a:t>Provides health insurance for older adults, disabled, poor</a:t>
            </a:r>
          </a:p>
          <a:p>
            <a:pPr lvl="1"/>
            <a:r>
              <a:rPr lang="en-US" altLang="en-US" dirty="0"/>
              <a:t>Covers over 30% of the U.S. population; and nearly all individuals age 65 or older</a:t>
            </a:r>
          </a:p>
          <a:p>
            <a:pPr lvl="1"/>
            <a:r>
              <a:rPr lang="en-US" altLang="en-US" dirty="0"/>
              <a:t>Reimburses qualifying health care facilities</a:t>
            </a:r>
          </a:p>
        </p:txBody>
      </p:sp>
      <p:sp>
        <p:nvSpPr>
          <p:cNvPr id="2" name="Slide Number Placeholder 1"/>
          <p:cNvSpPr>
            <a:spLocks noGrp="1"/>
          </p:cNvSpPr>
          <p:nvPr>
            <p:ph type="sldNum" sz="quarter" idx="4"/>
          </p:nvPr>
        </p:nvSpPr>
        <p:spPr/>
        <p:txBody>
          <a:bodyPr/>
          <a:lstStyle/>
          <a:p>
            <a:fld id="{F3BF8891-5E06-46C2-89A4-6DB85D39BA35}" type="slidenum">
              <a:rPr lang="en-US" smtClean="0"/>
              <a:pPr/>
              <a:t>90</a:t>
            </a:fld>
            <a:endParaRPr lang="en-US" dirty="0"/>
          </a:p>
        </p:txBody>
      </p:sp>
    </p:spTree>
    <p:custDataLst>
      <p:tags r:id="rId1"/>
    </p:custDataLst>
    <p:extLst>
      <p:ext uri="{BB962C8B-B14F-4D97-AF65-F5344CB8AC3E}">
        <p14:creationId xmlns:p14="http://schemas.microsoft.com/office/powerpoint/2010/main" val="370131223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ltLang="en-US" dirty="0"/>
              <a:t>Financial and Quality Issues - 2</a:t>
            </a:r>
          </a:p>
        </p:txBody>
      </p:sp>
      <p:sp>
        <p:nvSpPr>
          <p:cNvPr id="11267" name="Content Placeholder 2"/>
          <p:cNvSpPr>
            <a:spLocks noGrp="1"/>
          </p:cNvSpPr>
          <p:nvPr>
            <p:ph sz="quarter" idx="14"/>
          </p:nvPr>
        </p:nvSpPr>
        <p:spPr/>
        <p:txBody>
          <a:bodyPr/>
          <a:lstStyle/>
          <a:p>
            <a:r>
              <a:rPr lang="en-US" altLang="en-US" dirty="0"/>
              <a:t>The Joint Commission</a:t>
            </a:r>
          </a:p>
          <a:p>
            <a:pPr lvl="1"/>
            <a:r>
              <a:rPr lang="en-US" altLang="en-US" dirty="0"/>
              <a:t>Independent nonprofit agency</a:t>
            </a:r>
          </a:p>
          <a:p>
            <a:pPr lvl="1"/>
            <a:r>
              <a:rPr lang="en-US" altLang="en-US" dirty="0"/>
              <a:t>Performs on-site visits</a:t>
            </a:r>
          </a:p>
          <a:p>
            <a:pPr lvl="1"/>
            <a:r>
              <a:rPr lang="en-US" altLang="en-US" dirty="0"/>
              <a:t>Health care facilities volunteer for certification</a:t>
            </a:r>
          </a:p>
        </p:txBody>
      </p:sp>
      <p:sp>
        <p:nvSpPr>
          <p:cNvPr id="2" name="Slide Number Placeholder 1"/>
          <p:cNvSpPr>
            <a:spLocks noGrp="1"/>
          </p:cNvSpPr>
          <p:nvPr>
            <p:ph type="sldNum" sz="quarter" idx="4"/>
          </p:nvPr>
        </p:nvSpPr>
        <p:spPr/>
        <p:txBody>
          <a:bodyPr/>
          <a:lstStyle/>
          <a:p>
            <a:fld id="{F3BF8891-5E06-46C2-89A4-6DB85D39BA35}" type="slidenum">
              <a:rPr lang="en-US" smtClean="0"/>
              <a:pPr/>
              <a:t>91</a:t>
            </a:fld>
            <a:endParaRPr lang="en-US" dirty="0"/>
          </a:p>
        </p:txBody>
      </p:sp>
    </p:spTree>
    <p:custDataLst>
      <p:tags r:id="rId1"/>
    </p:custDataLst>
    <p:extLst>
      <p:ext uri="{BB962C8B-B14F-4D97-AF65-F5344CB8AC3E}">
        <p14:creationId xmlns:p14="http://schemas.microsoft.com/office/powerpoint/2010/main" val="355233417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dirty="0"/>
              <a:t>Home Health Care - 1</a:t>
            </a:r>
          </a:p>
        </p:txBody>
      </p:sp>
      <p:sp>
        <p:nvSpPr>
          <p:cNvPr id="12291" name="Content Placeholder 2"/>
          <p:cNvSpPr>
            <a:spLocks noGrp="1"/>
          </p:cNvSpPr>
          <p:nvPr>
            <p:ph sz="quarter" idx="14"/>
          </p:nvPr>
        </p:nvSpPr>
        <p:spPr/>
        <p:txBody>
          <a:bodyPr/>
          <a:lstStyle/>
          <a:p>
            <a:r>
              <a:rPr lang="en-US" altLang="en-US" dirty="0"/>
              <a:t>Home health care is assistance with ADLs and chores inside the home </a:t>
            </a:r>
          </a:p>
          <a:p>
            <a:pPr lvl="1"/>
            <a:r>
              <a:rPr lang="en-US" altLang="en-US" dirty="0"/>
              <a:t>Family, friends, volunteers may help</a:t>
            </a:r>
          </a:p>
          <a:p>
            <a:pPr lvl="1"/>
            <a:r>
              <a:rPr lang="en-US" altLang="en-US" dirty="0"/>
              <a:t>Community services may be available</a:t>
            </a:r>
          </a:p>
          <a:p>
            <a:pPr lvl="1"/>
            <a:r>
              <a:rPr lang="en-US" altLang="en-US" dirty="0"/>
              <a:t>Skilled nursing is needed for medical issues </a:t>
            </a:r>
          </a:p>
          <a:p>
            <a:pPr lvl="1"/>
            <a:r>
              <a:rPr lang="en-US" altLang="en-US" dirty="0"/>
              <a:t>May be reimbursed by Medicare</a:t>
            </a:r>
          </a:p>
        </p:txBody>
      </p:sp>
      <p:sp>
        <p:nvSpPr>
          <p:cNvPr id="2" name="Slide Number Placeholder 1"/>
          <p:cNvSpPr>
            <a:spLocks noGrp="1"/>
          </p:cNvSpPr>
          <p:nvPr>
            <p:ph type="sldNum" sz="quarter" idx="4"/>
          </p:nvPr>
        </p:nvSpPr>
        <p:spPr/>
        <p:txBody>
          <a:bodyPr/>
          <a:lstStyle/>
          <a:p>
            <a:fld id="{F3BF8891-5E06-46C2-89A4-6DB85D39BA35}" type="slidenum">
              <a:rPr lang="en-US" smtClean="0"/>
              <a:pPr/>
              <a:t>92</a:t>
            </a:fld>
            <a:endParaRPr lang="en-US" dirty="0"/>
          </a:p>
        </p:txBody>
      </p:sp>
    </p:spTree>
    <p:custDataLst>
      <p:tags r:id="rId1"/>
    </p:custDataLst>
    <p:extLst>
      <p:ext uri="{BB962C8B-B14F-4D97-AF65-F5344CB8AC3E}">
        <p14:creationId xmlns:p14="http://schemas.microsoft.com/office/powerpoint/2010/main" val="120304404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dirty="0"/>
              <a:t>Home Health Care - 2</a:t>
            </a:r>
          </a:p>
        </p:txBody>
      </p:sp>
      <p:sp>
        <p:nvSpPr>
          <p:cNvPr id="12291" name="Content Placeholder 2"/>
          <p:cNvSpPr>
            <a:spLocks noGrp="1"/>
          </p:cNvSpPr>
          <p:nvPr>
            <p:ph sz="quarter" idx="14"/>
          </p:nvPr>
        </p:nvSpPr>
        <p:spPr/>
        <p:txBody>
          <a:bodyPr/>
          <a:lstStyle/>
          <a:p>
            <a:r>
              <a:rPr lang="en-US" altLang="en-US" dirty="0"/>
              <a:t>Home health care agency is another option</a:t>
            </a:r>
          </a:p>
          <a:p>
            <a:pPr lvl="1"/>
            <a:r>
              <a:rPr lang="en-US" altLang="en-US" dirty="0"/>
              <a:t>Professional service</a:t>
            </a:r>
          </a:p>
          <a:p>
            <a:pPr lvl="1"/>
            <a:r>
              <a:rPr lang="en-US" altLang="en-US" dirty="0"/>
              <a:t>May be reimbursed by Medicare </a:t>
            </a:r>
          </a:p>
          <a:p>
            <a:pPr lvl="1"/>
            <a:r>
              <a:rPr lang="en-US" altLang="en-US" dirty="0"/>
              <a:t>Includes hospice care (end-of-life care)</a:t>
            </a:r>
          </a:p>
        </p:txBody>
      </p:sp>
      <p:sp>
        <p:nvSpPr>
          <p:cNvPr id="2" name="Slide Number Placeholder 1"/>
          <p:cNvSpPr>
            <a:spLocks noGrp="1"/>
          </p:cNvSpPr>
          <p:nvPr>
            <p:ph type="sldNum" sz="quarter" idx="4"/>
          </p:nvPr>
        </p:nvSpPr>
        <p:spPr/>
        <p:txBody>
          <a:bodyPr/>
          <a:lstStyle/>
          <a:p>
            <a:fld id="{F3BF8891-5E06-46C2-89A4-6DB85D39BA35}" type="slidenum">
              <a:rPr lang="en-US" smtClean="0"/>
              <a:pPr/>
              <a:t>93</a:t>
            </a:fld>
            <a:endParaRPr lang="en-US" dirty="0"/>
          </a:p>
        </p:txBody>
      </p:sp>
    </p:spTree>
    <p:custDataLst>
      <p:tags r:id="rId1"/>
    </p:custDataLst>
    <p:extLst>
      <p:ext uri="{BB962C8B-B14F-4D97-AF65-F5344CB8AC3E}">
        <p14:creationId xmlns:p14="http://schemas.microsoft.com/office/powerpoint/2010/main" val="269462005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dirty="0"/>
              <a:t>Board and Care Homes</a:t>
            </a:r>
            <a:br>
              <a:rPr lang="en-US" altLang="en-US" dirty="0"/>
            </a:br>
            <a:r>
              <a:rPr lang="en-US" altLang="en-US" dirty="0"/>
              <a:t>(Group Homes) - 1</a:t>
            </a:r>
          </a:p>
        </p:txBody>
      </p:sp>
      <p:sp>
        <p:nvSpPr>
          <p:cNvPr id="13315" name="Content Placeholder 2"/>
          <p:cNvSpPr>
            <a:spLocks noGrp="1"/>
          </p:cNvSpPr>
          <p:nvPr>
            <p:ph sz="quarter" idx="14"/>
          </p:nvPr>
        </p:nvSpPr>
        <p:spPr/>
        <p:txBody>
          <a:bodyPr/>
          <a:lstStyle/>
          <a:p>
            <a:r>
              <a:rPr lang="en-US" altLang="en-US" dirty="0"/>
              <a:t>For people who cannot live alone and need help with ADLs</a:t>
            </a:r>
          </a:p>
          <a:p>
            <a:pPr lvl="1"/>
            <a:r>
              <a:rPr lang="en-US" altLang="en-US" dirty="0"/>
              <a:t>Residents may </a:t>
            </a:r>
          </a:p>
          <a:p>
            <a:pPr lvl="2"/>
            <a:r>
              <a:rPr lang="en-US" altLang="en-US" dirty="0"/>
              <a:t>Physical or mental disability</a:t>
            </a:r>
          </a:p>
          <a:p>
            <a:pPr lvl="2"/>
            <a:r>
              <a:rPr lang="en-US" altLang="en-US" dirty="0"/>
              <a:t>Cognitive impairment</a:t>
            </a:r>
          </a:p>
          <a:p>
            <a:pPr lvl="2"/>
            <a:r>
              <a:rPr lang="en-US" altLang="en-US" dirty="0"/>
              <a:t>Substance abuse</a:t>
            </a:r>
          </a:p>
          <a:p>
            <a:pPr lvl="2"/>
            <a:r>
              <a:rPr lang="en-US" altLang="en-US" dirty="0"/>
              <a:t>Elderly</a:t>
            </a:r>
          </a:p>
        </p:txBody>
      </p:sp>
      <p:sp>
        <p:nvSpPr>
          <p:cNvPr id="2" name="Slide Number Placeholder 1"/>
          <p:cNvSpPr>
            <a:spLocks noGrp="1"/>
          </p:cNvSpPr>
          <p:nvPr>
            <p:ph type="sldNum" sz="quarter" idx="4"/>
          </p:nvPr>
        </p:nvSpPr>
        <p:spPr/>
        <p:txBody>
          <a:bodyPr/>
          <a:lstStyle/>
          <a:p>
            <a:fld id="{F3BF8891-5E06-46C2-89A4-6DB85D39BA35}" type="slidenum">
              <a:rPr lang="en-US" smtClean="0"/>
              <a:pPr/>
              <a:t>94</a:t>
            </a:fld>
            <a:endParaRPr lang="en-US" dirty="0"/>
          </a:p>
        </p:txBody>
      </p:sp>
    </p:spTree>
    <p:custDataLst>
      <p:tags r:id="rId1"/>
    </p:custDataLst>
    <p:extLst>
      <p:ext uri="{BB962C8B-B14F-4D97-AF65-F5344CB8AC3E}">
        <p14:creationId xmlns:p14="http://schemas.microsoft.com/office/powerpoint/2010/main" val="426033920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dirty="0"/>
              <a:t>Board and Care Homes</a:t>
            </a:r>
            <a:br>
              <a:rPr lang="en-US" altLang="en-US" dirty="0"/>
            </a:br>
            <a:r>
              <a:rPr lang="en-US" altLang="en-US" dirty="0"/>
              <a:t>(Group Homes) - 2</a:t>
            </a:r>
          </a:p>
        </p:txBody>
      </p:sp>
      <p:sp>
        <p:nvSpPr>
          <p:cNvPr id="13315" name="Content Placeholder 2"/>
          <p:cNvSpPr>
            <a:spLocks noGrp="1"/>
          </p:cNvSpPr>
          <p:nvPr>
            <p:ph sz="quarter" idx="14"/>
          </p:nvPr>
        </p:nvSpPr>
        <p:spPr/>
        <p:txBody>
          <a:bodyPr/>
          <a:lstStyle/>
          <a:p>
            <a:r>
              <a:rPr lang="en-US" altLang="en-US" dirty="0"/>
              <a:t>Meals are provided, but medical care is not</a:t>
            </a:r>
          </a:p>
          <a:p>
            <a:r>
              <a:rPr lang="en-US" altLang="en-US" dirty="0"/>
              <a:t>Services, quality, and fees vary widely</a:t>
            </a:r>
          </a:p>
          <a:p>
            <a:r>
              <a:rPr lang="en-US" altLang="en-US" dirty="0"/>
              <a:t>May be paid in part by private insurance, Medicare/Medicaid, other assistance</a:t>
            </a:r>
          </a:p>
        </p:txBody>
      </p:sp>
      <p:sp>
        <p:nvSpPr>
          <p:cNvPr id="2" name="Slide Number Placeholder 1"/>
          <p:cNvSpPr>
            <a:spLocks noGrp="1"/>
          </p:cNvSpPr>
          <p:nvPr>
            <p:ph type="sldNum" sz="quarter" idx="4"/>
          </p:nvPr>
        </p:nvSpPr>
        <p:spPr/>
        <p:txBody>
          <a:bodyPr/>
          <a:lstStyle/>
          <a:p>
            <a:fld id="{F3BF8891-5E06-46C2-89A4-6DB85D39BA35}" type="slidenum">
              <a:rPr lang="en-US" smtClean="0"/>
              <a:pPr/>
              <a:t>95</a:t>
            </a:fld>
            <a:endParaRPr lang="en-US" dirty="0"/>
          </a:p>
        </p:txBody>
      </p:sp>
    </p:spTree>
    <p:custDataLst>
      <p:tags r:id="rId1"/>
    </p:custDataLst>
    <p:extLst>
      <p:ext uri="{BB962C8B-B14F-4D97-AF65-F5344CB8AC3E}">
        <p14:creationId xmlns:p14="http://schemas.microsoft.com/office/powerpoint/2010/main" val="1906867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dirty="0"/>
              <a:t>Assisted Living - 1</a:t>
            </a:r>
          </a:p>
        </p:txBody>
      </p:sp>
      <p:sp>
        <p:nvSpPr>
          <p:cNvPr id="14339" name="Content Placeholder 2"/>
          <p:cNvSpPr>
            <a:spLocks noGrp="1"/>
          </p:cNvSpPr>
          <p:nvPr>
            <p:ph sz="quarter" idx="14"/>
          </p:nvPr>
        </p:nvSpPr>
        <p:spPr/>
        <p:txBody>
          <a:bodyPr/>
          <a:lstStyle/>
          <a:p>
            <a:r>
              <a:rPr lang="en-US" altLang="en-US" dirty="0"/>
              <a:t>Own room or apartment in a large complex</a:t>
            </a:r>
          </a:p>
          <a:p>
            <a:r>
              <a:rPr lang="en-US" altLang="en-US" dirty="0"/>
              <a:t>Assistance available 24 hours a day</a:t>
            </a:r>
          </a:p>
          <a:p>
            <a:r>
              <a:rPr lang="en-US" altLang="en-US" dirty="0"/>
              <a:t>Offers social/recreational activities, housekeeping and laundry</a:t>
            </a:r>
          </a:p>
          <a:p>
            <a:r>
              <a:rPr lang="en-US" altLang="en-US" dirty="0"/>
              <a:t>Medical services may be available on site</a:t>
            </a:r>
          </a:p>
          <a:p>
            <a:r>
              <a:rPr lang="en-US" altLang="en-US" dirty="0"/>
              <a:t>Service plan is individualized</a:t>
            </a:r>
          </a:p>
        </p:txBody>
      </p:sp>
      <p:sp>
        <p:nvSpPr>
          <p:cNvPr id="2" name="Slide Number Placeholder 1"/>
          <p:cNvSpPr>
            <a:spLocks noGrp="1"/>
          </p:cNvSpPr>
          <p:nvPr>
            <p:ph type="sldNum" sz="quarter" idx="4"/>
          </p:nvPr>
        </p:nvSpPr>
        <p:spPr/>
        <p:txBody>
          <a:bodyPr/>
          <a:lstStyle/>
          <a:p>
            <a:fld id="{F3BF8891-5E06-46C2-89A4-6DB85D39BA35}" type="slidenum">
              <a:rPr lang="en-US" smtClean="0"/>
              <a:pPr/>
              <a:t>96</a:t>
            </a:fld>
            <a:endParaRPr lang="en-US" dirty="0"/>
          </a:p>
        </p:txBody>
      </p:sp>
    </p:spTree>
    <p:custDataLst>
      <p:tags r:id="rId1"/>
    </p:custDataLst>
    <p:extLst>
      <p:ext uri="{BB962C8B-B14F-4D97-AF65-F5344CB8AC3E}">
        <p14:creationId xmlns:p14="http://schemas.microsoft.com/office/powerpoint/2010/main" val="219029939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dirty="0"/>
              <a:t>Assisted Living - 2</a:t>
            </a:r>
          </a:p>
        </p:txBody>
      </p:sp>
      <p:sp>
        <p:nvSpPr>
          <p:cNvPr id="14339" name="Content Placeholder 2"/>
          <p:cNvSpPr>
            <a:spLocks noGrp="1"/>
          </p:cNvSpPr>
          <p:nvPr>
            <p:ph sz="quarter" idx="14"/>
          </p:nvPr>
        </p:nvSpPr>
        <p:spPr/>
        <p:txBody>
          <a:bodyPr/>
          <a:lstStyle/>
          <a:p>
            <a:r>
              <a:rPr lang="en-US" altLang="en-US" dirty="0"/>
              <a:t>Facilities are licensed in most states</a:t>
            </a:r>
          </a:p>
          <a:p>
            <a:r>
              <a:rPr lang="en-US" altLang="en-US" dirty="0"/>
              <a:t>Billing is monthly rent plus fees</a:t>
            </a:r>
          </a:p>
          <a:p>
            <a:r>
              <a:rPr lang="en-US" altLang="en-US" dirty="0"/>
              <a:t>Insurance may cover some costs; Medicare does not</a:t>
            </a:r>
          </a:p>
        </p:txBody>
      </p:sp>
      <p:sp>
        <p:nvSpPr>
          <p:cNvPr id="2" name="Slide Number Placeholder 1"/>
          <p:cNvSpPr>
            <a:spLocks noGrp="1"/>
          </p:cNvSpPr>
          <p:nvPr>
            <p:ph type="sldNum" sz="quarter" idx="4"/>
          </p:nvPr>
        </p:nvSpPr>
        <p:spPr/>
        <p:txBody>
          <a:bodyPr/>
          <a:lstStyle/>
          <a:p>
            <a:fld id="{F3BF8891-5E06-46C2-89A4-6DB85D39BA35}" type="slidenum">
              <a:rPr lang="en-US" smtClean="0"/>
              <a:pPr/>
              <a:t>97</a:t>
            </a:fld>
            <a:endParaRPr lang="en-US" dirty="0"/>
          </a:p>
        </p:txBody>
      </p:sp>
    </p:spTree>
    <p:custDataLst>
      <p:tags r:id="rId1"/>
    </p:custDataLst>
    <p:extLst>
      <p:ext uri="{BB962C8B-B14F-4D97-AF65-F5344CB8AC3E}">
        <p14:creationId xmlns:p14="http://schemas.microsoft.com/office/powerpoint/2010/main" val="449542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dirty="0"/>
              <a:t>Continuing Care</a:t>
            </a:r>
            <a:br>
              <a:rPr lang="en-US" altLang="en-US" dirty="0"/>
            </a:br>
            <a:r>
              <a:rPr lang="en-US" altLang="en-US" dirty="0"/>
              <a:t>Retirement Communities</a:t>
            </a:r>
          </a:p>
        </p:txBody>
      </p:sp>
      <p:sp>
        <p:nvSpPr>
          <p:cNvPr id="15363" name="Content Placeholder 2"/>
          <p:cNvSpPr>
            <a:spLocks noGrp="1"/>
          </p:cNvSpPr>
          <p:nvPr>
            <p:ph sz="quarter" idx="14"/>
          </p:nvPr>
        </p:nvSpPr>
        <p:spPr/>
        <p:txBody>
          <a:bodyPr/>
          <a:lstStyle/>
          <a:p>
            <a:r>
              <a:rPr lang="en-US" altLang="en-US" dirty="0"/>
              <a:t>Offer different types of housing, depending on the level of assistance needed</a:t>
            </a:r>
          </a:p>
          <a:p>
            <a:pPr lvl="1"/>
            <a:r>
              <a:rPr lang="en-US" altLang="en-US" dirty="0"/>
              <a:t>Separate homes/apartments for independent living</a:t>
            </a:r>
          </a:p>
          <a:p>
            <a:pPr lvl="1"/>
            <a:r>
              <a:rPr lang="en-US" altLang="en-US" dirty="0"/>
              <a:t>Assisted living facility for help with ADLs</a:t>
            </a:r>
          </a:p>
          <a:p>
            <a:pPr lvl="1"/>
            <a:r>
              <a:rPr lang="en-US" altLang="en-US" dirty="0"/>
              <a:t>Nursing home on site </a:t>
            </a:r>
          </a:p>
          <a:p>
            <a:r>
              <a:rPr lang="en-US" altLang="en-US" dirty="0"/>
              <a:t>May be accredited or not </a:t>
            </a:r>
          </a:p>
          <a:p>
            <a:r>
              <a:rPr lang="en-US" altLang="en-US" dirty="0"/>
              <a:t>Billing is a large entry fee plus monthly payments</a:t>
            </a:r>
          </a:p>
        </p:txBody>
      </p:sp>
      <p:sp>
        <p:nvSpPr>
          <p:cNvPr id="2" name="Slide Number Placeholder 1"/>
          <p:cNvSpPr>
            <a:spLocks noGrp="1"/>
          </p:cNvSpPr>
          <p:nvPr>
            <p:ph type="sldNum" sz="quarter" idx="4"/>
          </p:nvPr>
        </p:nvSpPr>
        <p:spPr/>
        <p:txBody>
          <a:bodyPr/>
          <a:lstStyle/>
          <a:p>
            <a:fld id="{F3BF8891-5E06-46C2-89A4-6DB85D39BA35}" type="slidenum">
              <a:rPr lang="en-US" smtClean="0"/>
              <a:pPr/>
              <a:t>98</a:t>
            </a:fld>
            <a:endParaRPr lang="en-US" dirty="0"/>
          </a:p>
        </p:txBody>
      </p:sp>
    </p:spTree>
    <p:custDataLst>
      <p:tags r:id="rId1"/>
    </p:custDataLst>
    <p:extLst>
      <p:ext uri="{BB962C8B-B14F-4D97-AF65-F5344CB8AC3E}">
        <p14:creationId xmlns:p14="http://schemas.microsoft.com/office/powerpoint/2010/main" val="215946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a:t>Nursing Homes</a:t>
            </a:r>
          </a:p>
        </p:txBody>
      </p:sp>
      <p:sp>
        <p:nvSpPr>
          <p:cNvPr id="16387" name="Content Placeholder 2"/>
          <p:cNvSpPr>
            <a:spLocks noGrp="1"/>
          </p:cNvSpPr>
          <p:nvPr>
            <p:ph sz="quarter" idx="14"/>
          </p:nvPr>
        </p:nvSpPr>
        <p:spPr>
          <a:xfrm>
            <a:off x="471948" y="1644444"/>
            <a:ext cx="8229600" cy="4859594"/>
          </a:xfrm>
        </p:spPr>
        <p:txBody>
          <a:bodyPr/>
          <a:lstStyle/>
          <a:p>
            <a:r>
              <a:rPr lang="en-US" altLang="en-US" sz="2800" dirty="0"/>
              <a:t>Care for people who cannot live in home or community</a:t>
            </a:r>
          </a:p>
          <a:p>
            <a:pPr lvl="1"/>
            <a:r>
              <a:rPr lang="en-US" altLang="en-US" sz="2400" dirty="0"/>
              <a:t>May have medical, physical, mental problems</a:t>
            </a:r>
          </a:p>
          <a:p>
            <a:pPr lvl="1"/>
            <a:r>
              <a:rPr lang="en-US" altLang="en-US" sz="2400" dirty="0"/>
              <a:t>Facilities help with ADLs, provide nursing care</a:t>
            </a:r>
          </a:p>
          <a:p>
            <a:pPr lvl="1"/>
            <a:r>
              <a:rPr lang="en-US" altLang="en-US" sz="2400" dirty="0"/>
              <a:t>Some are hospital-like, others are home-like </a:t>
            </a:r>
          </a:p>
          <a:p>
            <a:pPr lvl="1"/>
            <a:r>
              <a:rPr lang="en-US" altLang="en-US" sz="2400" dirty="0"/>
              <a:t>Services include medical, nursing, personal care</a:t>
            </a:r>
          </a:p>
          <a:p>
            <a:pPr lvl="1"/>
            <a:r>
              <a:rPr lang="en-US" altLang="en-US" sz="2400" dirty="0"/>
              <a:t>Physician draws up a plan of care </a:t>
            </a:r>
          </a:p>
          <a:p>
            <a:pPr lvl="1"/>
            <a:r>
              <a:rPr lang="en-US" altLang="en-US" sz="2400" dirty="0"/>
              <a:t>Nursing care pertains to medications, acute conditions, rehabilitation, special care units</a:t>
            </a:r>
          </a:p>
          <a:p>
            <a:r>
              <a:rPr lang="en-US" altLang="en-US" sz="2800" dirty="0"/>
              <a:t>Facility should be licensed/accredited, although Medicare usually does not pay</a:t>
            </a:r>
          </a:p>
        </p:txBody>
      </p:sp>
      <p:sp>
        <p:nvSpPr>
          <p:cNvPr id="2" name="Slide Number Placeholder 1"/>
          <p:cNvSpPr>
            <a:spLocks noGrp="1"/>
          </p:cNvSpPr>
          <p:nvPr>
            <p:ph type="sldNum" sz="quarter" idx="4"/>
          </p:nvPr>
        </p:nvSpPr>
        <p:spPr/>
        <p:txBody>
          <a:bodyPr/>
          <a:lstStyle/>
          <a:p>
            <a:fld id="{F3BF8891-5E06-46C2-89A4-6DB85D39BA35}" type="slidenum">
              <a:rPr lang="en-US" smtClean="0"/>
              <a:pPr/>
              <a:t>99</a:t>
            </a:fld>
            <a:endParaRPr lang="en-US" dirty="0"/>
          </a:p>
        </p:txBody>
      </p:sp>
    </p:spTree>
    <p:custDataLst>
      <p:tags r:id="rId1"/>
    </p:custDataLst>
    <p:extLst>
      <p:ext uri="{BB962C8B-B14F-4D97-AF65-F5344CB8AC3E}">
        <p14:creationId xmlns:p14="http://schemas.microsoft.com/office/powerpoint/2010/main" val="384582411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dirty="0"/>
              <a:t>Other Long Term Care</a:t>
            </a:r>
            <a:br>
              <a:rPr lang="en-US" altLang="en-US" dirty="0"/>
            </a:br>
            <a:r>
              <a:rPr lang="en-US" altLang="en-US" dirty="0"/>
              <a:t>Options for Older Adults - 1</a:t>
            </a:r>
          </a:p>
        </p:txBody>
      </p:sp>
      <p:sp>
        <p:nvSpPr>
          <p:cNvPr id="17411" name="Content Placeholder 2"/>
          <p:cNvSpPr>
            <a:spLocks noGrp="1"/>
          </p:cNvSpPr>
          <p:nvPr>
            <p:ph sz="quarter" idx="14"/>
          </p:nvPr>
        </p:nvSpPr>
        <p:spPr/>
        <p:txBody>
          <a:bodyPr/>
          <a:lstStyle/>
          <a:p>
            <a:r>
              <a:rPr lang="en-US" altLang="en-US" dirty="0"/>
              <a:t>Community-based services</a:t>
            </a:r>
          </a:p>
          <a:p>
            <a:pPr lvl="1"/>
            <a:r>
              <a:rPr lang="en-US" altLang="en-US" dirty="0"/>
              <a:t>Various programs, coordinated by state agencies</a:t>
            </a:r>
          </a:p>
          <a:p>
            <a:pPr lvl="1"/>
            <a:r>
              <a:rPr lang="en-US" altLang="en-US" dirty="0"/>
              <a:t>State Medicaid may help with costs</a:t>
            </a:r>
          </a:p>
          <a:p>
            <a:r>
              <a:rPr lang="en-US" altLang="en-US" dirty="0"/>
              <a:t>In-law apartments</a:t>
            </a:r>
          </a:p>
          <a:p>
            <a:pPr lvl="1"/>
            <a:r>
              <a:rPr lang="en-US" altLang="en-US" dirty="0"/>
              <a:t>Defined as a separate living space on a property</a:t>
            </a:r>
          </a:p>
          <a:p>
            <a:pPr lvl="1"/>
            <a:r>
              <a:rPr lang="en-US" altLang="en-US" dirty="0"/>
              <a:t>Subject to local and state laws</a:t>
            </a:r>
          </a:p>
        </p:txBody>
      </p:sp>
      <p:sp>
        <p:nvSpPr>
          <p:cNvPr id="2" name="Slide Number Placeholder 1"/>
          <p:cNvSpPr>
            <a:spLocks noGrp="1"/>
          </p:cNvSpPr>
          <p:nvPr>
            <p:ph type="sldNum" sz="quarter" idx="4"/>
          </p:nvPr>
        </p:nvSpPr>
        <p:spPr/>
        <p:txBody>
          <a:bodyPr/>
          <a:lstStyle/>
          <a:p>
            <a:fld id="{F3BF8891-5E06-46C2-89A4-6DB85D39BA35}" type="slidenum">
              <a:rPr lang="en-US" smtClean="0"/>
              <a:pPr/>
              <a:t>100</a:t>
            </a:fld>
            <a:endParaRPr lang="en-US" dirty="0"/>
          </a:p>
        </p:txBody>
      </p:sp>
    </p:spTree>
    <p:custDataLst>
      <p:tags r:id="rId1"/>
    </p:custDataLst>
    <p:extLst>
      <p:ext uri="{BB962C8B-B14F-4D97-AF65-F5344CB8AC3E}">
        <p14:creationId xmlns:p14="http://schemas.microsoft.com/office/powerpoint/2010/main" val="224599166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dirty="0"/>
              <a:t>Other Long Term Care</a:t>
            </a:r>
            <a:br>
              <a:rPr lang="en-US" altLang="en-US" dirty="0"/>
            </a:br>
            <a:r>
              <a:rPr lang="en-US" altLang="en-US" dirty="0"/>
              <a:t>Options for Older Adults - 2</a:t>
            </a:r>
          </a:p>
        </p:txBody>
      </p:sp>
      <p:sp>
        <p:nvSpPr>
          <p:cNvPr id="17411" name="Content Placeholder 2"/>
          <p:cNvSpPr>
            <a:spLocks noGrp="1"/>
          </p:cNvSpPr>
          <p:nvPr>
            <p:ph sz="quarter" idx="14"/>
          </p:nvPr>
        </p:nvSpPr>
        <p:spPr/>
        <p:txBody>
          <a:bodyPr/>
          <a:lstStyle/>
          <a:p>
            <a:r>
              <a:rPr lang="en-US" altLang="en-US" dirty="0"/>
              <a:t>Subsidized housing </a:t>
            </a:r>
          </a:p>
          <a:p>
            <a:pPr lvl="1"/>
            <a:r>
              <a:rPr lang="en-US" altLang="en-US" dirty="0"/>
              <a:t>Provide residence for older adults/disabled/poor, other services</a:t>
            </a:r>
          </a:p>
          <a:p>
            <a:pPr lvl="1"/>
            <a:r>
              <a:rPr lang="en-US" altLang="en-US" dirty="0"/>
              <a:t>Federal or state agency funds the program</a:t>
            </a:r>
          </a:p>
          <a:p>
            <a:pPr lvl="1"/>
            <a:r>
              <a:rPr lang="en-US" altLang="en-US" dirty="0"/>
              <a:t>Billing is a percentage of monthly income</a:t>
            </a:r>
          </a:p>
        </p:txBody>
      </p:sp>
      <p:sp>
        <p:nvSpPr>
          <p:cNvPr id="2" name="Slide Number Placeholder 1"/>
          <p:cNvSpPr>
            <a:spLocks noGrp="1"/>
          </p:cNvSpPr>
          <p:nvPr>
            <p:ph type="sldNum" sz="quarter" idx="4"/>
          </p:nvPr>
        </p:nvSpPr>
        <p:spPr/>
        <p:txBody>
          <a:bodyPr/>
          <a:lstStyle/>
          <a:p>
            <a:fld id="{F3BF8891-5E06-46C2-89A4-6DB85D39BA35}" type="slidenum">
              <a:rPr lang="en-US" smtClean="0"/>
              <a:pPr/>
              <a:t>101</a:t>
            </a:fld>
            <a:endParaRPr lang="en-US" dirty="0"/>
          </a:p>
        </p:txBody>
      </p:sp>
    </p:spTree>
    <p:custDataLst>
      <p:tags r:id="rId1"/>
    </p:custDataLst>
    <p:extLst>
      <p:ext uri="{BB962C8B-B14F-4D97-AF65-F5344CB8AC3E}">
        <p14:creationId xmlns:p14="http://schemas.microsoft.com/office/powerpoint/2010/main" val="34145761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a:t>Hospice Care</a:t>
            </a:r>
          </a:p>
        </p:txBody>
      </p:sp>
      <p:sp>
        <p:nvSpPr>
          <p:cNvPr id="18435" name="Content Placeholder 2"/>
          <p:cNvSpPr>
            <a:spLocks noGrp="1"/>
          </p:cNvSpPr>
          <p:nvPr>
            <p:ph sz="quarter" idx="14"/>
          </p:nvPr>
        </p:nvSpPr>
        <p:spPr>
          <a:xfrm>
            <a:off x="457200" y="1644444"/>
            <a:ext cx="8229600" cy="4572000"/>
          </a:xfrm>
        </p:spPr>
        <p:txBody>
          <a:bodyPr/>
          <a:lstStyle/>
          <a:p>
            <a:r>
              <a:rPr lang="en-US" altLang="en-US" sz="2800" dirty="0"/>
              <a:t>Intended for patients with a terminal illness</a:t>
            </a:r>
          </a:p>
          <a:p>
            <a:r>
              <a:rPr lang="en-US" altLang="en-US" sz="2800" dirty="0"/>
              <a:t>Focus is palliative, or comfort care</a:t>
            </a:r>
          </a:p>
          <a:p>
            <a:r>
              <a:rPr lang="en-US" altLang="en-US" sz="2800" dirty="0"/>
              <a:t>Care is provided at home, dedicated hospice facility, hospital, assisted living facility, or nursing home</a:t>
            </a:r>
          </a:p>
          <a:p>
            <a:r>
              <a:rPr lang="en-US" altLang="en-US" sz="2800" dirty="0"/>
              <a:t>Services available depend on type of program</a:t>
            </a:r>
          </a:p>
          <a:p>
            <a:r>
              <a:rPr lang="en-US" altLang="en-US" sz="2800" dirty="0"/>
              <a:t>Home care workers should be licensed/bonded</a:t>
            </a:r>
          </a:p>
          <a:p>
            <a:r>
              <a:rPr lang="en-US" altLang="en-US" sz="2800" dirty="0"/>
              <a:t>Contact with family is an important focus</a:t>
            </a:r>
          </a:p>
        </p:txBody>
      </p:sp>
      <p:sp>
        <p:nvSpPr>
          <p:cNvPr id="2" name="Slide Number Placeholder 1"/>
          <p:cNvSpPr>
            <a:spLocks noGrp="1"/>
          </p:cNvSpPr>
          <p:nvPr>
            <p:ph type="sldNum" sz="quarter" idx="4"/>
          </p:nvPr>
        </p:nvSpPr>
        <p:spPr/>
        <p:txBody>
          <a:bodyPr/>
          <a:lstStyle/>
          <a:p>
            <a:fld id="{F3BF8891-5E06-46C2-89A4-6DB85D39BA35}" type="slidenum">
              <a:rPr lang="en-US" smtClean="0"/>
              <a:pPr/>
              <a:t>102</a:t>
            </a:fld>
            <a:endParaRPr lang="en-US" dirty="0"/>
          </a:p>
        </p:txBody>
      </p:sp>
    </p:spTree>
    <p:custDataLst>
      <p:tags r:id="rId1"/>
    </p:custDataLst>
    <p:extLst>
      <p:ext uri="{BB962C8B-B14F-4D97-AF65-F5344CB8AC3E}">
        <p14:creationId xmlns:p14="http://schemas.microsoft.com/office/powerpoint/2010/main" val="267739905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dirty="0"/>
              <a:t>Legal and Ethical Issues</a:t>
            </a:r>
          </a:p>
        </p:txBody>
      </p:sp>
      <p:sp>
        <p:nvSpPr>
          <p:cNvPr id="19459" name="Content Placeholder 2"/>
          <p:cNvSpPr>
            <a:spLocks noGrp="1"/>
          </p:cNvSpPr>
          <p:nvPr>
            <p:ph sz="quarter" idx="14"/>
          </p:nvPr>
        </p:nvSpPr>
        <p:spPr/>
        <p:txBody>
          <a:bodyPr/>
          <a:lstStyle/>
          <a:p>
            <a:r>
              <a:rPr lang="en-US" altLang="en-US" dirty="0"/>
              <a:t>Patients may/may not be able to make decisions</a:t>
            </a:r>
          </a:p>
          <a:p>
            <a:r>
              <a:rPr lang="en-US" altLang="en-US" dirty="0"/>
              <a:t>Family may not be available; patient may need legal guardian</a:t>
            </a:r>
          </a:p>
          <a:p>
            <a:r>
              <a:rPr lang="en-US" altLang="en-US" dirty="0"/>
              <a:t>Patient has right to participate in important decisions</a:t>
            </a:r>
          </a:p>
          <a:p>
            <a:r>
              <a:rPr lang="en-US" altLang="en-US" dirty="0"/>
              <a:t>Long term care facilities have ethical/legal obligations</a:t>
            </a:r>
          </a:p>
        </p:txBody>
      </p:sp>
      <p:sp>
        <p:nvSpPr>
          <p:cNvPr id="2" name="Slide Number Placeholder 1"/>
          <p:cNvSpPr>
            <a:spLocks noGrp="1"/>
          </p:cNvSpPr>
          <p:nvPr>
            <p:ph type="sldNum" sz="quarter" idx="4"/>
          </p:nvPr>
        </p:nvSpPr>
        <p:spPr/>
        <p:txBody>
          <a:bodyPr/>
          <a:lstStyle/>
          <a:p>
            <a:fld id="{F3BF8891-5E06-46C2-89A4-6DB85D39BA35}" type="slidenum">
              <a:rPr lang="en-US" smtClean="0"/>
              <a:pPr/>
              <a:t>103</a:t>
            </a:fld>
            <a:endParaRPr lang="en-US" dirty="0"/>
          </a:p>
        </p:txBody>
      </p:sp>
    </p:spTree>
    <p:custDataLst>
      <p:tags r:id="rId1"/>
    </p:custDataLst>
    <p:extLst>
      <p:ext uri="{BB962C8B-B14F-4D97-AF65-F5344CB8AC3E}">
        <p14:creationId xmlns:p14="http://schemas.microsoft.com/office/powerpoint/2010/main" val="288984341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dirty="0"/>
              <a:t>Long Term Hospitals</a:t>
            </a:r>
          </a:p>
        </p:txBody>
      </p:sp>
      <p:sp>
        <p:nvSpPr>
          <p:cNvPr id="20483" name="Content Placeholder 2"/>
          <p:cNvSpPr>
            <a:spLocks noGrp="1"/>
          </p:cNvSpPr>
          <p:nvPr>
            <p:ph sz="quarter" idx="14"/>
          </p:nvPr>
        </p:nvSpPr>
        <p:spPr/>
        <p:txBody>
          <a:bodyPr/>
          <a:lstStyle/>
          <a:p>
            <a:r>
              <a:rPr lang="en-US" altLang="en-US" dirty="0"/>
              <a:t>Acute-care hospitals that provide prolonged care (for more than 25 days)</a:t>
            </a:r>
          </a:p>
          <a:p>
            <a:r>
              <a:rPr lang="en-US" altLang="en-US" dirty="0"/>
              <a:t>Patients may have complex medical problems</a:t>
            </a:r>
          </a:p>
          <a:p>
            <a:pPr lvl="1"/>
            <a:r>
              <a:rPr lang="en-US" altLang="en-US" dirty="0"/>
              <a:t>May come from intensive care units</a:t>
            </a:r>
          </a:p>
          <a:p>
            <a:pPr lvl="1"/>
            <a:r>
              <a:rPr lang="en-US" altLang="en-US" dirty="0"/>
              <a:t>May have more than one condition</a:t>
            </a:r>
          </a:p>
          <a:p>
            <a:pPr lvl="1"/>
            <a:r>
              <a:rPr lang="en-US" altLang="en-US" dirty="0"/>
              <a:t>May need rehabilitation</a:t>
            </a:r>
          </a:p>
          <a:p>
            <a:r>
              <a:rPr lang="en-US" altLang="en-US" dirty="0"/>
              <a:t>Medicare covers hospital stay if hospital is certified</a:t>
            </a:r>
          </a:p>
        </p:txBody>
      </p:sp>
      <p:sp>
        <p:nvSpPr>
          <p:cNvPr id="2" name="Slide Number Placeholder 1"/>
          <p:cNvSpPr>
            <a:spLocks noGrp="1"/>
          </p:cNvSpPr>
          <p:nvPr>
            <p:ph type="sldNum" sz="quarter" idx="4"/>
          </p:nvPr>
        </p:nvSpPr>
        <p:spPr/>
        <p:txBody>
          <a:bodyPr/>
          <a:lstStyle/>
          <a:p>
            <a:fld id="{F3BF8891-5E06-46C2-89A4-6DB85D39BA35}" type="slidenum">
              <a:rPr lang="en-US" smtClean="0"/>
              <a:pPr/>
              <a:t>104</a:t>
            </a:fld>
            <a:endParaRPr lang="en-US" dirty="0"/>
          </a:p>
        </p:txBody>
      </p:sp>
    </p:spTree>
    <p:custDataLst>
      <p:tags r:id="rId1"/>
    </p:custDataLst>
    <p:extLst>
      <p:ext uri="{BB962C8B-B14F-4D97-AF65-F5344CB8AC3E}">
        <p14:creationId xmlns:p14="http://schemas.microsoft.com/office/powerpoint/2010/main" val="215157080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dirty="0"/>
              <a:t>Specialty Hospitals, </a:t>
            </a:r>
            <a:br>
              <a:rPr lang="en-US" altLang="en-US" dirty="0"/>
            </a:br>
            <a:r>
              <a:rPr lang="en-US" altLang="en-US" dirty="0"/>
              <a:t>Rehabilitation Care - 1</a:t>
            </a:r>
          </a:p>
        </p:txBody>
      </p:sp>
      <p:sp>
        <p:nvSpPr>
          <p:cNvPr id="21507" name="Content Placeholder 2"/>
          <p:cNvSpPr>
            <a:spLocks noGrp="1"/>
          </p:cNvSpPr>
          <p:nvPr>
            <p:ph sz="quarter" idx="14"/>
          </p:nvPr>
        </p:nvSpPr>
        <p:spPr/>
        <p:txBody>
          <a:bodyPr/>
          <a:lstStyle/>
          <a:p>
            <a:r>
              <a:rPr lang="en-US" altLang="en-US" dirty="0"/>
              <a:t>Specialty hospitals focus on particular diseases or medical fields</a:t>
            </a:r>
          </a:p>
          <a:p>
            <a:pPr lvl="1"/>
            <a:r>
              <a:rPr lang="en-US" altLang="en-US" dirty="0"/>
              <a:t>Common examples are cardiology, orthopedics, women’s health, and surgery</a:t>
            </a:r>
          </a:p>
          <a:p>
            <a:pPr lvl="1"/>
            <a:r>
              <a:rPr lang="en-US" altLang="en-US" dirty="0"/>
              <a:t>Less common example: end-stage kidney disease</a:t>
            </a:r>
          </a:p>
        </p:txBody>
      </p:sp>
      <p:sp>
        <p:nvSpPr>
          <p:cNvPr id="2" name="Slide Number Placeholder 1"/>
          <p:cNvSpPr>
            <a:spLocks noGrp="1"/>
          </p:cNvSpPr>
          <p:nvPr>
            <p:ph type="sldNum" sz="quarter" idx="4"/>
          </p:nvPr>
        </p:nvSpPr>
        <p:spPr/>
        <p:txBody>
          <a:bodyPr/>
          <a:lstStyle/>
          <a:p>
            <a:fld id="{F3BF8891-5E06-46C2-89A4-6DB85D39BA35}" type="slidenum">
              <a:rPr lang="en-US" smtClean="0"/>
              <a:pPr/>
              <a:t>105</a:t>
            </a:fld>
            <a:endParaRPr lang="en-US" dirty="0"/>
          </a:p>
        </p:txBody>
      </p:sp>
    </p:spTree>
    <p:custDataLst>
      <p:tags r:id="rId1"/>
    </p:custDataLst>
    <p:extLst>
      <p:ext uri="{BB962C8B-B14F-4D97-AF65-F5344CB8AC3E}">
        <p14:creationId xmlns:p14="http://schemas.microsoft.com/office/powerpoint/2010/main" val="360247585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dirty="0"/>
              <a:t>Specialty Hospitals, </a:t>
            </a:r>
            <a:br>
              <a:rPr lang="en-US" altLang="en-US" dirty="0"/>
            </a:br>
            <a:r>
              <a:rPr lang="en-US" altLang="en-US" dirty="0"/>
              <a:t>Rehabilitation Care - 2</a:t>
            </a:r>
          </a:p>
        </p:txBody>
      </p:sp>
      <p:sp>
        <p:nvSpPr>
          <p:cNvPr id="21507" name="Content Placeholder 2"/>
          <p:cNvSpPr>
            <a:spLocks noGrp="1"/>
          </p:cNvSpPr>
          <p:nvPr>
            <p:ph sz="quarter" idx="14"/>
          </p:nvPr>
        </p:nvSpPr>
        <p:spPr/>
        <p:txBody>
          <a:bodyPr/>
          <a:lstStyle/>
          <a:p>
            <a:r>
              <a:rPr lang="en-US" altLang="en-US" dirty="0"/>
              <a:t>Rehabilitation hospitals</a:t>
            </a:r>
          </a:p>
          <a:p>
            <a:pPr lvl="1"/>
            <a:r>
              <a:rPr lang="en-US" altLang="en-US" dirty="0"/>
              <a:t>Stand-alone hospitals or units within a hospital</a:t>
            </a:r>
          </a:p>
          <a:p>
            <a:pPr lvl="1"/>
            <a:r>
              <a:rPr lang="en-US" altLang="en-US" dirty="0"/>
              <a:t>Provide intensive daily rehabilitation </a:t>
            </a:r>
          </a:p>
          <a:p>
            <a:r>
              <a:rPr lang="en-US" altLang="en-US" dirty="0"/>
              <a:t>Outpatient rehabilitation is also available through agencies, clinics </a:t>
            </a:r>
          </a:p>
        </p:txBody>
      </p:sp>
      <p:sp>
        <p:nvSpPr>
          <p:cNvPr id="2" name="Slide Number Placeholder 1"/>
          <p:cNvSpPr>
            <a:spLocks noGrp="1"/>
          </p:cNvSpPr>
          <p:nvPr>
            <p:ph type="sldNum" sz="quarter" idx="4"/>
          </p:nvPr>
        </p:nvSpPr>
        <p:spPr/>
        <p:txBody>
          <a:bodyPr/>
          <a:lstStyle/>
          <a:p>
            <a:fld id="{F3BF8891-5E06-46C2-89A4-6DB85D39BA35}" type="slidenum">
              <a:rPr lang="en-US" smtClean="0"/>
              <a:pPr/>
              <a:t>106</a:t>
            </a:fld>
            <a:endParaRPr lang="en-US" dirty="0"/>
          </a:p>
        </p:txBody>
      </p:sp>
    </p:spTree>
    <p:custDataLst>
      <p:tags r:id="rId1"/>
    </p:custDataLst>
    <p:extLst>
      <p:ext uri="{BB962C8B-B14F-4D97-AF65-F5344CB8AC3E}">
        <p14:creationId xmlns:p14="http://schemas.microsoft.com/office/powerpoint/2010/main" val="147113314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t>Psychiatric Hospitals</a:t>
            </a:r>
          </a:p>
        </p:txBody>
      </p:sp>
      <p:sp>
        <p:nvSpPr>
          <p:cNvPr id="22531" name="Content Placeholder 2"/>
          <p:cNvSpPr>
            <a:spLocks noGrp="1"/>
          </p:cNvSpPr>
          <p:nvPr>
            <p:ph sz="quarter" idx="14"/>
          </p:nvPr>
        </p:nvSpPr>
        <p:spPr>
          <a:xfrm>
            <a:off x="457200" y="1629696"/>
            <a:ext cx="8229600" cy="4572000"/>
          </a:xfrm>
        </p:spPr>
        <p:txBody>
          <a:bodyPr/>
          <a:lstStyle/>
          <a:p>
            <a:r>
              <a:rPr lang="en-US" altLang="en-US" sz="2800" dirty="0"/>
              <a:t>Psychiatric care has evolved</a:t>
            </a:r>
          </a:p>
          <a:p>
            <a:pPr lvl="1"/>
            <a:r>
              <a:rPr lang="en-US" altLang="en-US" sz="2400" dirty="0"/>
              <a:t>Hospitalization is voluntary in most cases</a:t>
            </a:r>
          </a:p>
          <a:p>
            <a:r>
              <a:rPr lang="en-US" altLang="en-US" sz="2800" dirty="0"/>
              <a:t>Many types of care exist</a:t>
            </a:r>
          </a:p>
          <a:p>
            <a:pPr lvl="1"/>
            <a:r>
              <a:rPr lang="en-US" altLang="en-US" sz="2400" dirty="0"/>
              <a:t>Open units</a:t>
            </a:r>
          </a:p>
          <a:p>
            <a:pPr lvl="1"/>
            <a:r>
              <a:rPr lang="en-US" altLang="en-US" sz="2400" dirty="0"/>
              <a:t>Crisis stabilization units</a:t>
            </a:r>
          </a:p>
          <a:p>
            <a:pPr lvl="1"/>
            <a:r>
              <a:rPr lang="en-US" altLang="en-US" sz="2400" dirty="0"/>
              <a:t>Medium-term units</a:t>
            </a:r>
          </a:p>
          <a:p>
            <a:pPr lvl="1"/>
            <a:r>
              <a:rPr lang="en-US" altLang="en-US" sz="2400" dirty="0"/>
              <a:t>Juvenile wards</a:t>
            </a:r>
          </a:p>
          <a:p>
            <a:pPr lvl="1"/>
            <a:r>
              <a:rPr lang="en-US" altLang="en-US" sz="2400" dirty="0"/>
              <a:t>Long term care psychiatric hospitals</a:t>
            </a:r>
          </a:p>
          <a:p>
            <a:r>
              <a:rPr lang="en-US" altLang="en-US" sz="2800" dirty="0"/>
              <a:t>Some psychiatric hospitals specialize in certain illnesses or addictions</a:t>
            </a:r>
          </a:p>
        </p:txBody>
      </p:sp>
      <p:sp>
        <p:nvSpPr>
          <p:cNvPr id="2" name="Slide Number Placeholder 1"/>
          <p:cNvSpPr>
            <a:spLocks noGrp="1"/>
          </p:cNvSpPr>
          <p:nvPr>
            <p:ph type="sldNum" sz="quarter" idx="4"/>
          </p:nvPr>
        </p:nvSpPr>
        <p:spPr/>
        <p:txBody>
          <a:bodyPr/>
          <a:lstStyle/>
          <a:p>
            <a:fld id="{F3BF8891-5E06-46C2-89A4-6DB85D39BA35}" type="slidenum">
              <a:rPr lang="en-US" smtClean="0"/>
              <a:pPr/>
              <a:t>107</a:t>
            </a:fld>
            <a:endParaRPr lang="en-US" dirty="0"/>
          </a:p>
        </p:txBody>
      </p:sp>
    </p:spTree>
    <p:custDataLst>
      <p:tags r:id="rId1"/>
    </p:custDataLst>
    <p:extLst>
      <p:ext uri="{BB962C8B-B14F-4D97-AF65-F5344CB8AC3E}">
        <p14:creationId xmlns:p14="http://schemas.microsoft.com/office/powerpoint/2010/main" val="274859743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dirty="0"/>
              <a:t>Day Hospitals</a:t>
            </a:r>
          </a:p>
        </p:txBody>
      </p:sp>
      <p:sp>
        <p:nvSpPr>
          <p:cNvPr id="23555" name="Content Placeholder 2"/>
          <p:cNvSpPr>
            <a:spLocks noGrp="1"/>
          </p:cNvSpPr>
          <p:nvPr>
            <p:ph sz="quarter" idx="14"/>
          </p:nvPr>
        </p:nvSpPr>
        <p:spPr>
          <a:xfrm>
            <a:off x="457200" y="1614948"/>
            <a:ext cx="8229600" cy="4572000"/>
          </a:xfrm>
        </p:spPr>
        <p:txBody>
          <a:bodyPr/>
          <a:lstStyle/>
          <a:p>
            <a:r>
              <a:rPr lang="en-US" altLang="en-US" sz="3000" dirty="0"/>
              <a:t>Provide mental health treatment during the day</a:t>
            </a:r>
          </a:p>
          <a:p>
            <a:r>
              <a:rPr lang="en-US" altLang="en-US" sz="3000" dirty="0"/>
              <a:t>Considered an alternative to outpatient care</a:t>
            </a:r>
          </a:p>
          <a:p>
            <a:r>
              <a:rPr lang="en-US" altLang="en-US" sz="3000" dirty="0"/>
              <a:t>Most facilities are hospitals or community centers</a:t>
            </a:r>
          </a:p>
          <a:p>
            <a:r>
              <a:rPr lang="en-US" altLang="en-US" sz="3000" dirty="0"/>
              <a:t>Provide individual/group therapy, other treatments</a:t>
            </a:r>
          </a:p>
          <a:p>
            <a:r>
              <a:rPr lang="en-US" altLang="en-US" sz="3000" dirty="0"/>
              <a:t>Goal is for patient to function within community</a:t>
            </a:r>
          </a:p>
        </p:txBody>
      </p:sp>
      <p:sp>
        <p:nvSpPr>
          <p:cNvPr id="2" name="Slide Number Placeholder 1"/>
          <p:cNvSpPr>
            <a:spLocks noGrp="1"/>
          </p:cNvSpPr>
          <p:nvPr>
            <p:ph type="sldNum" sz="quarter" idx="4"/>
          </p:nvPr>
        </p:nvSpPr>
        <p:spPr/>
        <p:txBody>
          <a:bodyPr/>
          <a:lstStyle/>
          <a:p>
            <a:fld id="{F3BF8891-5E06-46C2-89A4-6DB85D39BA35}" type="slidenum">
              <a:rPr lang="en-US" smtClean="0"/>
              <a:pPr/>
              <a:t>108</a:t>
            </a:fld>
            <a:endParaRPr lang="en-US" dirty="0"/>
          </a:p>
        </p:txBody>
      </p:sp>
    </p:spTree>
    <p:custDataLst>
      <p:tags r:id="rId1"/>
    </p:custDataLst>
    <p:extLst>
      <p:ext uri="{BB962C8B-B14F-4D97-AF65-F5344CB8AC3E}">
        <p14:creationId xmlns:p14="http://schemas.microsoft.com/office/powerpoint/2010/main" val="309176545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dirty="0"/>
              <a:t>Community Mental</a:t>
            </a:r>
            <a:br>
              <a:rPr lang="en-US" altLang="en-US" dirty="0"/>
            </a:br>
            <a:r>
              <a:rPr lang="en-US" altLang="en-US" dirty="0"/>
              <a:t>Health Centers </a:t>
            </a:r>
          </a:p>
        </p:txBody>
      </p:sp>
      <p:sp>
        <p:nvSpPr>
          <p:cNvPr id="24579" name="Content Placeholder 2"/>
          <p:cNvSpPr>
            <a:spLocks noGrp="1"/>
          </p:cNvSpPr>
          <p:nvPr>
            <p:ph sz="quarter" idx="14"/>
          </p:nvPr>
        </p:nvSpPr>
        <p:spPr/>
        <p:txBody>
          <a:bodyPr/>
          <a:lstStyle/>
          <a:p>
            <a:r>
              <a:rPr lang="en-US" altLang="en-US" dirty="0"/>
              <a:t>Provide treatment for elderly, adults, or children </a:t>
            </a:r>
          </a:p>
          <a:p>
            <a:r>
              <a:rPr lang="en-US" altLang="en-US" dirty="0"/>
              <a:t>Patients have chronic mental illness or recent hospital discharge</a:t>
            </a:r>
          </a:p>
          <a:p>
            <a:r>
              <a:rPr lang="en-US" altLang="en-US" dirty="0"/>
              <a:t>Services include outpatient care, emergency care, partial hospitalization, rehabilitation</a:t>
            </a:r>
          </a:p>
          <a:p>
            <a:r>
              <a:rPr lang="en-US" altLang="en-US" dirty="0"/>
              <a:t>May be reimbursed by Medicare</a:t>
            </a:r>
          </a:p>
        </p:txBody>
      </p:sp>
      <p:sp>
        <p:nvSpPr>
          <p:cNvPr id="2" name="Slide Number Placeholder 1"/>
          <p:cNvSpPr>
            <a:spLocks noGrp="1"/>
          </p:cNvSpPr>
          <p:nvPr>
            <p:ph type="sldNum" sz="quarter" idx="4"/>
          </p:nvPr>
        </p:nvSpPr>
        <p:spPr/>
        <p:txBody>
          <a:bodyPr/>
          <a:lstStyle/>
          <a:p>
            <a:fld id="{F3BF8891-5E06-46C2-89A4-6DB85D39BA35}" type="slidenum">
              <a:rPr lang="en-US" smtClean="0"/>
              <a:pPr/>
              <a:t>109</a:t>
            </a:fld>
            <a:endParaRPr lang="en-US" dirty="0"/>
          </a:p>
        </p:txBody>
      </p:sp>
    </p:spTree>
    <p:custDataLst>
      <p:tags r:id="rId1"/>
    </p:custDataLst>
    <p:extLst>
      <p:ext uri="{BB962C8B-B14F-4D97-AF65-F5344CB8AC3E}">
        <p14:creationId xmlns:p14="http://schemas.microsoft.com/office/powerpoint/2010/main" val="297495255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dirty="0"/>
              <a:t>Substance Abuse</a:t>
            </a:r>
            <a:br>
              <a:rPr lang="en-US" altLang="en-US" dirty="0"/>
            </a:br>
            <a:r>
              <a:rPr lang="en-US" altLang="en-US" dirty="0"/>
              <a:t>Treatment Centers</a:t>
            </a:r>
          </a:p>
        </p:txBody>
      </p:sp>
      <p:sp>
        <p:nvSpPr>
          <p:cNvPr id="25603" name="Content Placeholder 2"/>
          <p:cNvSpPr>
            <a:spLocks noGrp="1"/>
          </p:cNvSpPr>
          <p:nvPr>
            <p:ph sz="quarter" idx="14"/>
          </p:nvPr>
        </p:nvSpPr>
        <p:spPr/>
        <p:txBody>
          <a:bodyPr/>
          <a:lstStyle/>
          <a:p>
            <a:r>
              <a:rPr lang="en-US" altLang="en-US" dirty="0"/>
              <a:t>Help patients overcome drug and/or alcohol abuse</a:t>
            </a:r>
          </a:p>
          <a:p>
            <a:r>
              <a:rPr lang="en-US" altLang="en-US" dirty="0"/>
              <a:t>Various facilities </a:t>
            </a:r>
          </a:p>
          <a:p>
            <a:pPr lvl="1"/>
            <a:r>
              <a:rPr lang="en-US" altLang="en-US" dirty="0"/>
              <a:t>Residential treatment centers </a:t>
            </a:r>
          </a:p>
          <a:p>
            <a:pPr lvl="1"/>
            <a:r>
              <a:rPr lang="en-US" altLang="en-US" dirty="0"/>
              <a:t>Outpatient programs </a:t>
            </a:r>
          </a:p>
          <a:p>
            <a:pPr lvl="1"/>
            <a:r>
              <a:rPr lang="en-US" altLang="en-US" dirty="0"/>
              <a:t>Hospitals</a:t>
            </a:r>
          </a:p>
          <a:p>
            <a:r>
              <a:rPr lang="en-US" altLang="en-US" dirty="0"/>
              <a:t>Programs may specialize </a:t>
            </a:r>
          </a:p>
          <a:p>
            <a:pPr lvl="1"/>
            <a:r>
              <a:rPr lang="en-US" altLang="en-US" dirty="0"/>
              <a:t>By drug (for example, cocaine addiction)</a:t>
            </a:r>
          </a:p>
          <a:p>
            <a:pPr lvl="1"/>
            <a:r>
              <a:rPr lang="en-US" altLang="en-US" dirty="0"/>
              <a:t>By age group (for example, adolescents)</a:t>
            </a:r>
          </a:p>
        </p:txBody>
      </p:sp>
      <p:sp>
        <p:nvSpPr>
          <p:cNvPr id="2" name="Slide Number Placeholder 1"/>
          <p:cNvSpPr>
            <a:spLocks noGrp="1"/>
          </p:cNvSpPr>
          <p:nvPr>
            <p:ph type="sldNum" sz="quarter" idx="4"/>
          </p:nvPr>
        </p:nvSpPr>
        <p:spPr/>
        <p:txBody>
          <a:bodyPr/>
          <a:lstStyle/>
          <a:p>
            <a:fld id="{F3BF8891-5E06-46C2-89A4-6DB85D39BA35}" type="slidenum">
              <a:rPr lang="en-US" smtClean="0"/>
              <a:pPr/>
              <a:t>110</a:t>
            </a:fld>
            <a:endParaRPr lang="en-US" dirty="0"/>
          </a:p>
        </p:txBody>
      </p:sp>
    </p:spTree>
    <p:custDataLst>
      <p:tags r:id="rId1"/>
    </p:custDataLst>
    <p:extLst>
      <p:ext uri="{BB962C8B-B14F-4D97-AF65-F5344CB8AC3E}">
        <p14:creationId xmlns:p14="http://schemas.microsoft.com/office/powerpoint/2010/main" val="154350980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a:t>Delivering Health Care, Part 1 </a:t>
            </a:r>
            <a:br>
              <a:rPr lang="en-US" dirty="0"/>
            </a:br>
            <a:r>
              <a:rPr lang="en-US" dirty="0"/>
              <a:t>Summary – Lecture d</a:t>
            </a:r>
          </a:p>
        </p:txBody>
      </p:sp>
      <p:sp>
        <p:nvSpPr>
          <p:cNvPr id="26627" name="Content Placeholder 2"/>
          <p:cNvSpPr>
            <a:spLocks noGrp="1"/>
          </p:cNvSpPr>
          <p:nvPr>
            <p:ph type="body" sz="quarter" idx="11"/>
          </p:nvPr>
        </p:nvSpPr>
        <p:spPr>
          <a:xfrm>
            <a:off x="457200" y="1629696"/>
            <a:ext cx="8229600" cy="4572000"/>
          </a:xfrm>
        </p:spPr>
        <p:txBody>
          <a:bodyPr/>
          <a:lstStyle/>
          <a:p>
            <a:r>
              <a:rPr lang="en-US" altLang="en-US" sz="2800" dirty="0"/>
              <a:t>Multiple health care options exist </a:t>
            </a:r>
          </a:p>
          <a:p>
            <a:r>
              <a:rPr lang="en-US" altLang="en-US" sz="2800" dirty="0"/>
              <a:t>Locations - school, home, community, hospital</a:t>
            </a:r>
          </a:p>
          <a:p>
            <a:r>
              <a:rPr lang="en-US" altLang="en-US" sz="2800" dirty="0"/>
              <a:t>Large variation exists in services, quality, costs</a:t>
            </a:r>
          </a:p>
          <a:p>
            <a:r>
              <a:rPr lang="en-US" altLang="en-US" sz="2800" dirty="0"/>
              <a:t>Facilities may or may not be licensed/certified </a:t>
            </a:r>
          </a:p>
          <a:p>
            <a:r>
              <a:rPr lang="en-US" altLang="en-US" sz="2800" dirty="0"/>
              <a:t>Services may or may not be reimbursed by Medicare/Medicaid</a:t>
            </a:r>
          </a:p>
          <a:p>
            <a:r>
              <a:rPr lang="en-US" altLang="en-US" sz="2800" dirty="0"/>
              <a:t>Complex financial, legal, ethical issues apply</a:t>
            </a:r>
          </a:p>
          <a:p>
            <a:r>
              <a:rPr lang="en-US" altLang="en-US" sz="2800" dirty="0"/>
              <a:t>Need for elder care will only grow in the future</a:t>
            </a:r>
          </a:p>
        </p:txBody>
      </p:sp>
      <p:sp>
        <p:nvSpPr>
          <p:cNvPr id="3" name="Slide Number Placeholder 2"/>
          <p:cNvSpPr>
            <a:spLocks noGrp="1"/>
          </p:cNvSpPr>
          <p:nvPr>
            <p:ph type="sldNum" sz="quarter" idx="4"/>
          </p:nvPr>
        </p:nvSpPr>
        <p:spPr/>
        <p:txBody>
          <a:bodyPr/>
          <a:lstStyle/>
          <a:p>
            <a:fld id="{F3BF8891-5E06-46C2-89A4-6DB85D39BA35}" type="slidenum">
              <a:rPr lang="en-US" smtClean="0"/>
              <a:pPr/>
              <a:t>111</a:t>
            </a:fld>
            <a:endParaRPr lang="en-US" dirty="0"/>
          </a:p>
        </p:txBody>
      </p:sp>
    </p:spTree>
    <p:custDataLst>
      <p:tags r:id="rId1"/>
    </p:custDataLst>
    <p:extLst>
      <p:ext uri="{BB962C8B-B14F-4D97-AF65-F5344CB8AC3E}">
        <p14:creationId xmlns:p14="http://schemas.microsoft.com/office/powerpoint/2010/main" val="304426700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Delivering Health Care, Part 1</a:t>
            </a:r>
            <a:br>
              <a:rPr lang="en-US" dirty="0"/>
            </a:br>
            <a:r>
              <a:rPr lang="en-US" dirty="0"/>
              <a:t>Summary</a:t>
            </a:r>
          </a:p>
        </p:txBody>
      </p:sp>
      <p:sp>
        <p:nvSpPr>
          <p:cNvPr id="3" name="Text Placeholder 2"/>
          <p:cNvSpPr>
            <a:spLocks noGrp="1"/>
          </p:cNvSpPr>
          <p:nvPr>
            <p:ph type="body" sz="quarter" idx="11"/>
          </p:nvPr>
        </p:nvSpPr>
        <p:spPr/>
        <p:txBody>
          <a:bodyPr/>
          <a:lstStyle/>
          <a:p>
            <a:r>
              <a:rPr lang="en-US" altLang="en-US" dirty="0"/>
              <a:t>Described the organization of health care at the federal, state and local levels</a:t>
            </a:r>
          </a:p>
          <a:p>
            <a:r>
              <a:rPr lang="en-US" altLang="en-US" dirty="0"/>
              <a:t>Described the organization of the VA system and Military Health System</a:t>
            </a:r>
          </a:p>
          <a:p>
            <a:r>
              <a:rPr lang="en-US" altLang="en-US" dirty="0"/>
              <a:t>Described the structure and function of hospital clinical and administrative units</a:t>
            </a:r>
          </a:p>
          <a:p>
            <a:r>
              <a:rPr lang="en-US" altLang="en-US" dirty="0"/>
              <a:t>Described different types of long term care facilities, with an emphasis on their function</a:t>
            </a:r>
          </a:p>
        </p:txBody>
      </p:sp>
      <p:sp>
        <p:nvSpPr>
          <p:cNvPr id="4" name="Slide Number Placeholder 3"/>
          <p:cNvSpPr>
            <a:spLocks noGrp="1"/>
          </p:cNvSpPr>
          <p:nvPr>
            <p:ph type="sldNum" sz="quarter" idx="4"/>
          </p:nvPr>
        </p:nvSpPr>
        <p:spPr/>
        <p:txBody>
          <a:bodyPr/>
          <a:lstStyle/>
          <a:p>
            <a:fld id="{F3BF8891-5E06-46C2-89A4-6DB85D39BA35}" type="slidenum">
              <a:rPr lang="en-US" smtClean="0"/>
              <a:pPr/>
              <a:t>112</a:t>
            </a:fld>
            <a:endParaRPr lang="en-US" dirty="0"/>
          </a:p>
        </p:txBody>
      </p:sp>
    </p:spTree>
    <p:custDataLst>
      <p:tags r:id="rId1"/>
    </p:custDataLst>
    <p:extLst>
      <p:ext uri="{BB962C8B-B14F-4D97-AF65-F5344CB8AC3E}">
        <p14:creationId xmlns:p14="http://schemas.microsoft.com/office/powerpoint/2010/main" val="299426341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dirty="0"/>
              <a:t>Delivering Health Care, Part 1</a:t>
            </a:r>
            <a:br>
              <a:rPr lang="en-US" dirty="0"/>
            </a:br>
            <a:r>
              <a:rPr lang="en-US" dirty="0"/>
              <a:t>References – 1 – Lecture d</a:t>
            </a:r>
          </a:p>
        </p:txBody>
      </p:sp>
      <p:sp>
        <p:nvSpPr>
          <p:cNvPr id="3" name="Text Placeholder 2"/>
          <p:cNvSpPr>
            <a:spLocks noGrp="1"/>
          </p:cNvSpPr>
          <p:nvPr>
            <p:ph type="body" sz="quarter" idx="16"/>
          </p:nvPr>
        </p:nvSpPr>
        <p:spPr>
          <a:xfrm>
            <a:off x="457200" y="1600200"/>
            <a:ext cx="8229600" cy="4434840"/>
          </a:xfrm>
        </p:spPr>
        <p:txBody>
          <a:bodyPr/>
          <a:lstStyle/>
          <a:p>
            <a:r>
              <a:rPr lang="en-US" dirty="0"/>
              <a:t>References</a:t>
            </a:r>
            <a:endParaRPr lang="en-US" b="0" dirty="0"/>
          </a:p>
          <a:p>
            <a:r>
              <a:rPr lang="en-US" b="0" dirty="0"/>
              <a:t>Administration for Community Living. </a:t>
            </a:r>
            <a:r>
              <a:rPr lang="en-US" b="0" dirty="0">
                <a:hlinkClick r:id="rId4" tooltip="URL for 16 page PDF file from U.S. Census Bureau titled The Next Four Decades: The Older Population in the United States: 2010 to 2050"/>
              </a:rPr>
              <a:t>http://www.aoa.acl.gov/aging_statistics/future_growth/DOCS/p25-1138.pdf</a:t>
            </a:r>
            <a:r>
              <a:rPr lang="en-US" b="0" dirty="0"/>
              <a:t>. Accessed January 20, 2017. </a:t>
            </a:r>
          </a:p>
          <a:p>
            <a:r>
              <a:rPr lang="en-US" b="0" dirty="0"/>
              <a:t>American Health Care Association, National Center for Assisted Living. Consumer information about long term care. </a:t>
            </a:r>
            <a:r>
              <a:rPr lang="en-US" b="0" dirty="0">
                <a:hlinkClick r:id="rId5" tooltip="URL to care conversations.org webpage titled Types of Care"/>
              </a:rPr>
              <a:t>https://careconversations.org/types-care</a:t>
            </a:r>
            <a:r>
              <a:rPr lang="en-US" b="0" dirty="0"/>
              <a:t>. Accessed January 20, 2017.</a:t>
            </a:r>
          </a:p>
          <a:p>
            <a:r>
              <a:rPr lang="en-US" b="0" dirty="0"/>
              <a:t>American Hospital Association. Long term acute care hospitals. </a:t>
            </a:r>
            <a:r>
              <a:rPr lang="en-US" b="0" dirty="0">
                <a:hlinkClick r:id="rId6" tooltip="URL to American Hospital Association web page titled Long-term care hospitals"/>
              </a:rPr>
              <a:t>http://www.aha.org/aha_app/issues/Medicare/Long-Term-Care-Hospitals/index.jsp</a:t>
            </a:r>
            <a:r>
              <a:rPr lang="en-US" b="0" dirty="0"/>
              <a:t>. Accessed January 20, 2017.</a:t>
            </a:r>
          </a:p>
          <a:p>
            <a:r>
              <a:rPr lang="en-US" b="0" dirty="0"/>
              <a:t>Centers for Medicare &amp; Medicaid Services. </a:t>
            </a:r>
            <a:r>
              <a:rPr lang="en-US" b="0" dirty="0">
                <a:hlinkClick r:id="rId7" tooltip="URL to Centers for Medicare and Medicaid Services"/>
              </a:rPr>
              <a:t>https://www.cms.gov</a:t>
            </a:r>
            <a:r>
              <a:rPr lang="en-US" b="0" dirty="0"/>
              <a:t>. Accessed January 20, 2017.</a:t>
            </a:r>
          </a:p>
          <a:p>
            <a:r>
              <a:rPr lang="en-US" b="0" dirty="0"/>
              <a:t>Cobbs, E. Legal and ethical concerns at the end of life. In: The Merck Manual. </a:t>
            </a:r>
            <a:r>
              <a:rPr lang="en-US" b="0" dirty="0">
                <a:hlinkClick r:id="rId8" tooltip="URL for consumer version of the Merck Manual web page titled Legal and Ethical Concerns at the End of Life"/>
              </a:rPr>
              <a:t>http://www.merckmanuals.com/home/fundamentals/death-and-dying/legal-and-ethical-concerns-at-the-end-of-life</a:t>
            </a:r>
            <a:r>
              <a:rPr lang="en-US" b="0" dirty="0"/>
              <a:t>. Accessed January 20, 2017.</a:t>
            </a:r>
          </a:p>
          <a:p>
            <a:r>
              <a:rPr lang="en-US" b="0" dirty="0"/>
              <a:t>Commission on Accreditation of Rehabilitation Facilities International. Who we are. </a:t>
            </a:r>
            <a:r>
              <a:rPr lang="en-US" b="0" dirty="0">
                <a:hlinkClick r:id="rId9" tooltip="URL to the Commission on Accreditation of Rehabilitation Facilities web page titled Who we are"/>
              </a:rPr>
              <a:t>http://www.carf.org/About/WhoWeAre</a:t>
            </a:r>
            <a:r>
              <a:rPr lang="en-US" b="0" dirty="0"/>
              <a:t>. Accessed January 20, 2017.</a:t>
            </a:r>
          </a:p>
        </p:txBody>
      </p:sp>
      <p:sp>
        <p:nvSpPr>
          <p:cNvPr id="2" name="Slide Number Placeholder 1"/>
          <p:cNvSpPr>
            <a:spLocks noGrp="1"/>
          </p:cNvSpPr>
          <p:nvPr>
            <p:ph type="sldNum" sz="quarter" idx="4"/>
          </p:nvPr>
        </p:nvSpPr>
        <p:spPr/>
        <p:txBody>
          <a:bodyPr/>
          <a:lstStyle/>
          <a:p>
            <a:fld id="{F3BF8891-5E06-46C2-89A4-6DB85D39BA35}" type="slidenum">
              <a:rPr lang="en-US" smtClean="0"/>
              <a:pPr/>
              <a:t>113</a:t>
            </a:fld>
            <a:endParaRPr lang="en-US" dirty="0"/>
          </a:p>
        </p:txBody>
      </p:sp>
    </p:spTree>
    <p:custDataLst>
      <p:tags r:id="rId1"/>
    </p:custDataLst>
    <p:extLst>
      <p:ext uri="{BB962C8B-B14F-4D97-AF65-F5344CB8AC3E}">
        <p14:creationId xmlns:p14="http://schemas.microsoft.com/office/powerpoint/2010/main" val="52346144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t>Delivering Health Care, Part 1</a:t>
            </a:r>
            <a:br>
              <a:rPr lang="en-US" dirty="0"/>
            </a:br>
            <a:r>
              <a:rPr lang="en-US" dirty="0"/>
              <a:t>References – 2 – Lecture d</a:t>
            </a:r>
          </a:p>
        </p:txBody>
      </p:sp>
      <p:sp>
        <p:nvSpPr>
          <p:cNvPr id="3" name="Text Placeholder 2" descr="Unable to determine WHICH hypertext link the accessibility checker is yelling about"/>
          <p:cNvSpPr>
            <a:spLocks noGrp="1"/>
          </p:cNvSpPr>
          <p:nvPr>
            <p:ph type="body" sz="quarter" idx="16"/>
          </p:nvPr>
        </p:nvSpPr>
        <p:spPr>
          <a:xfrm>
            <a:off x="457200" y="1600200"/>
            <a:ext cx="8229600" cy="4663440"/>
          </a:xfrm>
        </p:spPr>
        <p:txBody>
          <a:bodyPr/>
          <a:lstStyle/>
          <a:p>
            <a:r>
              <a:rPr lang="en-US" dirty="0"/>
              <a:t>References </a:t>
            </a:r>
            <a:endParaRPr lang="en-US" b="0" dirty="0"/>
          </a:p>
          <a:p>
            <a:r>
              <a:rPr lang="en-US" b="0" dirty="0"/>
              <a:t>Family Caregiver Alliance. Residential care options. </a:t>
            </a:r>
            <a:r>
              <a:rPr lang="en-US" b="0" dirty="0">
                <a:hlinkClick r:id="rId4" tooltip="URL to Family Caregiver Alliance National Center on Caregiving web page titled Residential Care Options"/>
              </a:rPr>
              <a:t>https://www.caregiver.org/residential-care-options</a:t>
            </a:r>
            <a:r>
              <a:rPr lang="en-US" b="0" dirty="0"/>
              <a:t>. Accessed January 20, 2017. </a:t>
            </a:r>
          </a:p>
          <a:p>
            <a:r>
              <a:rPr lang="en-US" b="0" dirty="0"/>
              <a:t>Medicare.gov. Long-term care. </a:t>
            </a:r>
            <a:r>
              <a:rPr lang="en-US" b="0" dirty="0">
                <a:hlinkClick r:id="rId5" tooltip="URL to Medicare.gov website titled Long-term care"/>
              </a:rPr>
              <a:t>https://www.medicare.gov/coverage/long-term-care.html</a:t>
            </a:r>
            <a:r>
              <a:rPr lang="en-US" b="0" dirty="0"/>
              <a:t>. Accessed January 20, 2017. </a:t>
            </a:r>
          </a:p>
          <a:p>
            <a:r>
              <a:rPr lang="en-US" b="0" dirty="0"/>
              <a:t>MedlinePlus. Long-Term Care. </a:t>
            </a:r>
            <a:r>
              <a:rPr lang="en-US" b="0" dirty="0">
                <a:hlinkClick r:id="rId6" tooltip="URL to the National Institutes of Health Senior Health web page titled Long-Term Care"/>
              </a:rPr>
              <a:t>http://nihseniorhealth.gov/longtermcare/whatislongtermcare/01.html</a:t>
            </a:r>
            <a:r>
              <a:rPr lang="en-US" b="0" dirty="0"/>
              <a:t>. Accessed January 20, 2017. </a:t>
            </a:r>
          </a:p>
          <a:p>
            <a:r>
              <a:rPr lang="en-US" b="0" dirty="0"/>
              <a:t>National Association for Home Care &amp; Hospice. Home care and hospice basics. </a:t>
            </a:r>
            <a:r>
              <a:rPr lang="en-US" b="0" dirty="0">
                <a:hlinkClick r:id="rId7" tooltip="URL for National Association for Home Care and Hospice web page titled Home Care and Hospice Basics"/>
              </a:rPr>
              <a:t>http://www.nahc.org/consumer-information/home-care-hospice-basics</a:t>
            </a:r>
            <a:r>
              <a:rPr lang="en-US" b="0" dirty="0"/>
              <a:t>. Accessed January 20, 2017.</a:t>
            </a:r>
          </a:p>
          <a:p>
            <a:r>
              <a:rPr lang="en-US" b="0" dirty="0"/>
              <a:t>Pace B. Hospice care. JAMA. 2006;295(6):712.</a:t>
            </a:r>
          </a:p>
          <a:p>
            <a:r>
              <a:rPr lang="en-US" b="0" dirty="0"/>
              <a:t>School-based Health Alliance. About school based health centers. </a:t>
            </a:r>
            <a:r>
              <a:rPr lang="en-US" b="0" dirty="0">
                <a:hlinkClick r:id="rId8" tooltip="URL to School-Based Health Alliance web page titled About School-Based Health Centers"/>
              </a:rPr>
              <a:t>http://www.sbh4all.org/school-health-care/aboutsbhcs/</a:t>
            </a:r>
            <a:r>
              <a:rPr lang="en-US" b="0" dirty="0"/>
              <a:t>. Accessed January 20, 2017. </a:t>
            </a:r>
          </a:p>
          <a:p>
            <a:r>
              <a:rPr lang="en-US" b="0" dirty="0"/>
              <a:t>The Joint Commission. </a:t>
            </a:r>
            <a:r>
              <a:rPr lang="en-US" b="0" dirty="0">
                <a:hlinkClick r:id="rId9" tooltip="URL to The Joint Commission"/>
              </a:rPr>
              <a:t>http://www.jointcommission.org</a:t>
            </a:r>
            <a:r>
              <a:rPr lang="en-US" b="0" dirty="0"/>
              <a:t>. Accessed January 20, 2017.</a:t>
            </a:r>
          </a:p>
          <a:p>
            <a:endParaRPr lang="en-US" b="0" dirty="0"/>
          </a:p>
        </p:txBody>
      </p:sp>
      <p:sp>
        <p:nvSpPr>
          <p:cNvPr id="2" name="Slide Number Placeholder 1"/>
          <p:cNvSpPr>
            <a:spLocks noGrp="1"/>
          </p:cNvSpPr>
          <p:nvPr>
            <p:ph type="sldNum" sz="quarter" idx="4"/>
          </p:nvPr>
        </p:nvSpPr>
        <p:spPr/>
        <p:txBody>
          <a:bodyPr/>
          <a:lstStyle/>
          <a:p>
            <a:fld id="{F3BF8891-5E06-46C2-89A4-6DB85D39BA35}" type="slidenum">
              <a:rPr lang="en-US" smtClean="0"/>
              <a:pPr/>
              <a:t>114</a:t>
            </a:fld>
            <a:endParaRPr lang="en-US" dirty="0"/>
          </a:p>
        </p:txBody>
      </p:sp>
    </p:spTree>
    <p:custDataLst>
      <p:tags r:id="rId1"/>
    </p:custDataLst>
    <p:extLst>
      <p:ext uri="{BB962C8B-B14F-4D97-AF65-F5344CB8AC3E}">
        <p14:creationId xmlns:p14="http://schemas.microsoft.com/office/powerpoint/2010/main" val="101854333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Delivering Health Care, Part 1</a:t>
            </a:r>
            <a:br>
              <a:rPr lang="en-US" dirty="0"/>
            </a:br>
            <a:r>
              <a:rPr lang="en-US" dirty="0"/>
              <a:t>References – 3 – Lecture d</a:t>
            </a:r>
          </a:p>
        </p:txBody>
      </p:sp>
      <p:sp>
        <p:nvSpPr>
          <p:cNvPr id="3" name="Text Placeholder 2"/>
          <p:cNvSpPr>
            <a:spLocks noGrp="1"/>
          </p:cNvSpPr>
          <p:nvPr>
            <p:ph type="body" sz="quarter" idx="16"/>
          </p:nvPr>
        </p:nvSpPr>
        <p:spPr>
          <a:xfrm>
            <a:off x="457200" y="1600200"/>
            <a:ext cx="8229600" cy="4800600"/>
          </a:xfrm>
        </p:spPr>
        <p:txBody>
          <a:bodyPr/>
          <a:lstStyle/>
          <a:p>
            <a:r>
              <a:rPr lang="en-US" dirty="0"/>
              <a:t>References</a:t>
            </a:r>
            <a:endParaRPr lang="en-US" b="0" dirty="0"/>
          </a:p>
          <a:p>
            <a:r>
              <a:rPr lang="en-US" b="0" dirty="0"/>
              <a:t>U.S. Department of Health and Human Services. Administration for Community Living. </a:t>
            </a:r>
            <a:r>
              <a:rPr lang="en-US" b="0" dirty="0">
                <a:hlinkClick r:id="rId4" tooltip="URL for 16 page PDF file from U.S. Census Bureau titled The Next Four Decades: The Older Population in the United States: 2010 to 2050"/>
              </a:rPr>
              <a:t>http://www.aoa.acl.gov/aging_statistics/future_growth/DOCS/p25-1138.pdf</a:t>
            </a:r>
            <a:r>
              <a:rPr lang="en-US" b="0" dirty="0"/>
              <a:t>. Accessed May 4, 2016. </a:t>
            </a:r>
          </a:p>
          <a:p>
            <a:r>
              <a:rPr lang="en-US" b="0" dirty="0"/>
              <a:t>U.S. National Institutes of Health. National Institute on Aging. Legal and Financial Planning. </a:t>
            </a:r>
            <a:r>
              <a:rPr lang="en-US" b="0" dirty="0">
                <a:hlinkClick r:id="rId5" tooltip="URL to U.S. Department of Health and Human Services, National Institute on Aging webpage titled Health and Aging: Legal and Financial Planning"/>
              </a:rPr>
              <a:t>https://www.nia.nih.gov/health/featured/legal-financial-planning</a:t>
            </a:r>
            <a:r>
              <a:rPr lang="en-US" b="0" dirty="0"/>
              <a:t>. Accessed May 6, 2016. </a:t>
            </a:r>
          </a:p>
          <a:p>
            <a:r>
              <a:rPr lang="en-US" b="0" dirty="0"/>
              <a:t>Wiener JM, Hanley RJ, Clark R, Van </a:t>
            </a:r>
            <a:r>
              <a:rPr lang="en-US" b="0" dirty="0" err="1"/>
              <a:t>Nostrand</a:t>
            </a:r>
            <a:r>
              <a:rPr lang="en-US" b="0" dirty="0"/>
              <a:t> </a:t>
            </a:r>
            <a:r>
              <a:rPr lang="en-US" b="0" dirty="0" err="1"/>
              <a:t>JF</a:t>
            </a:r>
            <a:r>
              <a:rPr lang="en-US" b="0" dirty="0"/>
              <a:t>. Measuring the activities of daily living: comparisons across national surveys. Office of Disability, Aging and Long-Term Care Policy. March 9, 1990. </a:t>
            </a:r>
            <a:r>
              <a:rPr lang="en-US" b="0" dirty="0">
                <a:hlinkClick r:id="rId6" tooltip="URL to U.S. Department of Health and Human Services Office of the Assistant Secretary for Planning and Evaluation web page titled Measuring the activities of daily living: Comparisons across national surveys"/>
              </a:rPr>
              <a:t>http://aspe.hhs.gov/daltcp/reports/meacmpes.htm</a:t>
            </a:r>
            <a:r>
              <a:rPr lang="en-US" b="0" dirty="0"/>
              <a:t>. Accessed May 6, 2016. </a:t>
            </a:r>
            <a:endParaRPr lang="en-US" altLang="en-US" dirty="0"/>
          </a:p>
        </p:txBody>
      </p:sp>
      <p:sp>
        <p:nvSpPr>
          <p:cNvPr id="6" name="Slide Number Placeholder 5"/>
          <p:cNvSpPr>
            <a:spLocks noGrp="1"/>
          </p:cNvSpPr>
          <p:nvPr>
            <p:ph type="sldNum" sz="quarter" idx="4"/>
          </p:nvPr>
        </p:nvSpPr>
        <p:spPr/>
        <p:txBody>
          <a:bodyPr/>
          <a:lstStyle/>
          <a:p>
            <a:fld id="{F3BF8891-5E06-46C2-89A4-6DB85D39BA35}" type="slidenum">
              <a:rPr lang="en-US" smtClean="0"/>
              <a:pPr/>
              <a:t>115</a:t>
            </a:fld>
            <a:endParaRPr lang="en-US" dirty="0"/>
          </a:p>
        </p:txBody>
      </p:sp>
    </p:spTree>
    <p:custDataLst>
      <p:tags r:id="rId1"/>
    </p:custDataLst>
    <p:extLst>
      <p:ext uri="{BB962C8B-B14F-4D97-AF65-F5344CB8AC3E}">
        <p14:creationId xmlns:p14="http://schemas.microsoft.com/office/powerpoint/2010/main" val="246897911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Delivering Health Care, Part 1</a:t>
            </a:r>
            <a:br>
              <a:rPr lang="en-US" dirty="0"/>
            </a:br>
            <a:r>
              <a:rPr lang="en-US" dirty="0"/>
              <a:t>References – 4 – Lecture d</a:t>
            </a:r>
          </a:p>
        </p:txBody>
      </p:sp>
      <p:sp>
        <p:nvSpPr>
          <p:cNvPr id="3" name="Text Placeholder 2"/>
          <p:cNvSpPr>
            <a:spLocks noGrp="1"/>
          </p:cNvSpPr>
          <p:nvPr>
            <p:ph type="body" sz="quarter" idx="16"/>
          </p:nvPr>
        </p:nvSpPr>
        <p:spPr>
          <a:xfrm>
            <a:off x="457200" y="1600200"/>
            <a:ext cx="8229600" cy="2426368"/>
          </a:xfrm>
        </p:spPr>
        <p:txBody>
          <a:bodyPr/>
          <a:lstStyle/>
          <a:p>
            <a:r>
              <a:rPr lang="en-US" dirty="0"/>
              <a:t>Charts, Tables, and Figures</a:t>
            </a:r>
            <a:endParaRPr lang="en-US" b="0" dirty="0"/>
          </a:p>
          <a:p>
            <a:r>
              <a:rPr lang="en-US" altLang="en-US" b="0" dirty="0"/>
              <a:t>1.5 Chart: Age and Sex Structure of the Population for the United States: 2010, 2030, and 2050. Available from </a:t>
            </a:r>
            <a:r>
              <a:rPr lang="en-US" altLang="en-US" b="0" dirty="0">
                <a:hlinkClick r:id="rId4" tooltip="URL for 16 page PDF file from U.S. Census Bureau titled The Next Four Decades: The Older Population in the United States: 2010 to 2050"/>
              </a:rPr>
              <a:t>http://www.aoa.acl.gov/aging_statistics/future_growth/DOCS/p25-1138.pdf</a:t>
            </a:r>
            <a:r>
              <a:rPr lang="en-US" altLang="en-US" b="0" dirty="0"/>
              <a:t>. Accessed May 4, 2016.</a:t>
            </a:r>
          </a:p>
          <a:p>
            <a:r>
              <a:rPr lang="en-US" altLang="en-US" b="0" dirty="0"/>
              <a:t>1.6 Chart: Bar chart depicting the percentage of persons over age 65 with a disability; 2013. Available from </a:t>
            </a:r>
            <a:r>
              <a:rPr lang="en-US" altLang="en-US" b="0" dirty="0">
                <a:hlinkClick r:id="rId5" tooltip="URL for web page that is the source for the graph on slide 6"/>
              </a:rPr>
              <a:t>http://www.aoa.acl.gov/aging_statistics/profile/2014/16.aspx</a:t>
            </a:r>
            <a:r>
              <a:rPr lang="en-US" altLang="en-US" b="0" dirty="0"/>
              <a:t>. Accessed May 4, 2016.</a:t>
            </a:r>
            <a:endParaRPr lang="en-US" dirty="0"/>
          </a:p>
        </p:txBody>
      </p:sp>
      <p:sp>
        <p:nvSpPr>
          <p:cNvPr id="6" name="Slide Number Placeholder 5"/>
          <p:cNvSpPr>
            <a:spLocks noGrp="1"/>
          </p:cNvSpPr>
          <p:nvPr>
            <p:ph type="sldNum" sz="quarter" idx="4"/>
          </p:nvPr>
        </p:nvSpPr>
        <p:spPr/>
        <p:txBody>
          <a:bodyPr/>
          <a:lstStyle/>
          <a:p>
            <a:fld id="{F3BF8891-5E06-46C2-89A4-6DB85D39BA35}" type="slidenum">
              <a:rPr lang="en-US" smtClean="0"/>
              <a:pPr/>
              <a:t>116</a:t>
            </a:fld>
            <a:endParaRPr lang="en-US" dirty="0"/>
          </a:p>
        </p:txBody>
      </p:sp>
    </p:spTree>
    <p:custDataLst>
      <p:tags r:id="rId1"/>
    </p:custDataLst>
    <p:extLst>
      <p:ext uri="{BB962C8B-B14F-4D97-AF65-F5344CB8AC3E}">
        <p14:creationId xmlns:p14="http://schemas.microsoft.com/office/powerpoint/2010/main" val="376589122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altLang="en-US" dirty="0"/>
              <a:t>Introduction to Health Care</a:t>
            </a:r>
            <a:br>
              <a:rPr lang="en-US" altLang="en-US" dirty="0"/>
            </a:br>
            <a:r>
              <a:rPr lang="en-US" altLang="en-US" dirty="0"/>
              <a:t>and Public Health in the U.S.</a:t>
            </a:r>
            <a:br>
              <a:rPr lang="en-US" dirty="0"/>
            </a:br>
            <a:r>
              <a:rPr lang="en-US" altLang="en-US" dirty="0"/>
              <a:t>Delivering Health Care, Part 1</a:t>
            </a:r>
            <a:br>
              <a:rPr lang="en-US" altLang="en-US" dirty="0"/>
            </a:br>
            <a:r>
              <a:rPr lang="en-US" altLang="en-US" dirty="0"/>
              <a:t>Lecture d</a:t>
            </a:r>
            <a:endParaRPr lang="en-US" dirty="0"/>
          </a:p>
        </p:txBody>
      </p:sp>
      <p:sp>
        <p:nvSpPr>
          <p:cNvPr id="8" name="Content Placeholder 7"/>
          <p:cNvSpPr>
            <a:spLocks noGrp="1"/>
          </p:cNvSpPr>
          <p:nvPr>
            <p:ph sz="quarter" idx="14"/>
          </p:nvPr>
        </p:nvSpPr>
        <p:spPr/>
        <p:txBody>
          <a:bodyPr/>
          <a:lstStyle/>
          <a:p>
            <a:r>
              <a:rPr lang="en-US" dirty="0"/>
              <a:t>This material was developed by Oregon Health &amp; Science University, funded by the Department of Health and Human Services, Office of the National Coordinator for Health Information Technology under Award Number 90WT0001.</a:t>
            </a:r>
          </a:p>
        </p:txBody>
      </p:sp>
      <p:sp>
        <p:nvSpPr>
          <p:cNvPr id="2" name="Slide Number Placeholder 1"/>
          <p:cNvSpPr>
            <a:spLocks noGrp="1"/>
          </p:cNvSpPr>
          <p:nvPr>
            <p:ph type="sldNum" sz="quarter" idx="4"/>
          </p:nvPr>
        </p:nvSpPr>
        <p:spPr/>
        <p:txBody>
          <a:bodyPr/>
          <a:lstStyle/>
          <a:p>
            <a:fld id="{F3BF8891-5E06-46C2-89A4-6DB85D39BA35}" type="slidenum">
              <a:rPr lang="en-US" smtClean="0"/>
              <a:pPr/>
              <a:t>117</a:t>
            </a:fld>
            <a:endParaRPr lang="en-US" dirty="0"/>
          </a:p>
        </p:txBody>
      </p:sp>
    </p:spTree>
    <p:custDataLst>
      <p:tags r:id="rId1"/>
    </p:custDataLst>
    <p:extLst>
      <p:ext uri="{BB962C8B-B14F-4D97-AF65-F5344CB8AC3E}">
        <p14:creationId xmlns:p14="http://schemas.microsoft.com/office/powerpoint/2010/main" val="174570836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9"/>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GUID" val="a32d9890-4a90-433f-8cc1-121e62edf1d4"/>
  <p:tag name="AUDIO_IMPORT" val="C:\Documents and Settings\skidmorn\My Documents\Dropbox\NTDC\OHSU CDC\Comp1\Unit2\PPT Production\comp1_unit2\comp1_unit2\comp1_unit2a\comp1_unit2a_S-4_V3.mp3"/>
  <p:tag name="AUDIO_ID" val="276"/>
  <p:tag name="ELAPSEDTIME" val="24.608"/>
  <p:tag name="ARTICULATE_SLIDE_NAV" val="4"/>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GUID" val="57d285d0-3096-4f0c-b125-266405704120"/>
  <p:tag name="AUDIO_IMPORT" val="C:\Documents and Settings\skidmorn\My Documents\Dropbox\NTDC\OHSU CDC\Comp1\Unit2\PPT Production\comp1_unit2\comp1_unit2\comp1_unit2a\comp1_unit2a_S-5_V3.mp3"/>
  <p:tag name="AUDIO_ID" val="277"/>
  <p:tag name="ELAPSEDTIME" val="47.387"/>
  <p:tag name="ARTICULATE_SLIDE_NAV" val="5"/>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GUID" val="81680476-cb6c-46f4-bbc1-b12766398319"/>
  <p:tag name="AUDIO_IMPORT" val="C:\Documents and Settings\skidmorn\My Documents\Dropbox\NTDC\OHSU CDC\Comp1\Unit2\PPT Production\comp1_unit2\comp1_unit2\comp1_unit2a\comp1_unit2a_S-6_V3.mp3"/>
  <p:tag name="AUDIO_ID" val="278"/>
  <p:tag name="ELAPSEDTIME" val="63.791"/>
  <p:tag name="ARTICULATE_SLIDE_NAV" val="6"/>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GUID" val="1a2bb832-334c-4b4b-ba6a-f9f20f5d30f0"/>
  <p:tag name="AUDIO_IMPORT" val="C:\Documents and Settings\skidmorn\My Documents\Dropbox\NTDC\OHSU CDC\Comp1\Unit2\PPT Production\comp1_unit2\comp1_unit2\comp1_unit2a\comp1_unit2a_S-7_V3.mp3"/>
  <p:tag name="AUDIO_ID" val="279"/>
  <p:tag name="ELAPSEDTIME" val="52.245"/>
  <p:tag name="ARTICULATE_SLIDE_NAV" val="7"/>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GUID" val="ade5d467-5125-40b3-8a0e-56d1b4c7b971"/>
  <p:tag name="AUDIO_IMPORT" val="C:\Documents and Settings\skidmorn\My Documents\Dropbox\NTDC\OHSU CDC\Comp1\Unit2\PPT Production\comp1_unit2\comp1_unit2\comp1_unit2a\comp1_unit2a_S-8_V3.mp3"/>
  <p:tag name="AUDIO_ID" val="280"/>
  <p:tag name="ELAPSEDTIME" val="79.935"/>
  <p:tag name="ARTICULATE_SLIDE_NAV" val="8"/>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GUID" val="ade5d467-5125-40b3-8a0e-56d1b4c7b971"/>
  <p:tag name="AUDIO_IMPORT" val="C:\Documents and Settings\skidmorn\My Documents\Dropbox\NTDC\OHSU CDC\Comp1\Unit2\PPT Production\comp1_unit2\comp1_unit2\comp1_unit2a\comp1_unit2a_S-8_V3.mp3"/>
  <p:tag name="AUDIO_ID" val="280"/>
  <p:tag name="ELAPSEDTIME" val="79.935"/>
  <p:tag name="ARTICULATE_SLIDE_NAV" val="8"/>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GUID" val="edb38f4f-0ab9-430a-a70b-31d496a93596"/>
  <p:tag name="AUDIO_IMPORT" val="C:\Documents and Settings\skidmorn\My Documents\Dropbox\NTDC\OHSU CDC\Comp1\Unit2\PPT Production\comp1_unit2\comp1_unit2\comp1_unit2a\comp1_unit2a_S-9_V3.mp3"/>
  <p:tag name="AUDIO_ID" val="281"/>
  <p:tag name="ELAPSEDTIME" val="86.309"/>
  <p:tag name="ARTICULATE_SLIDE_NAV" val="9"/>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GUID" val="edb38f4f-0ab9-430a-a70b-31d496a93596"/>
  <p:tag name="AUDIO_IMPORT" val="C:\Documents and Settings\skidmorn\My Documents\Dropbox\NTDC\OHSU CDC\Comp1\Unit2\PPT Production\comp1_unit2\comp1_unit2\comp1_unit2a\comp1_unit2a_S-9_V3.mp3"/>
  <p:tag name="AUDIO_ID" val="281"/>
  <p:tag name="ELAPSEDTIME" val="86.309"/>
  <p:tag name="ARTICULATE_SLIDE_NAV" val="9"/>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GUID" val="dff5e496-f54e-4f65-a99e-56d7761b28df"/>
  <p:tag name="AUDIO_IMPORT" val="C:\Documents and Settings\skidmorn\My Documents\Dropbox\NTDC\OHSU CDC\Comp1\Unit2\PPT Production\comp1_unit2\comp1_unit2\comp1_unit2a\comp1_unit2a_S-10_V3.mp3"/>
  <p:tag name="AUDIO_ID" val="282"/>
  <p:tag name="ELAPSEDTIME" val="74.554"/>
  <p:tag name="ARTICULATE_SLIDE_NAV" val="10"/>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GUID" val="dff5e496-f54e-4f65-a99e-56d7761b28df"/>
  <p:tag name="AUDIO_IMPORT" val="C:\Documents and Settings\skidmorn\My Documents\Dropbox\NTDC\OHSU CDC\Comp1\Unit2\PPT Production\comp1_unit2\comp1_unit2\comp1_unit2a\comp1_unit2a_S-10_V3.mp3"/>
  <p:tag name="AUDIO_ID" val="282"/>
  <p:tag name="ELAPSEDTIME" val="74.554"/>
  <p:tag name="ARTICULATE_SLIDE_NAV" val="10"/>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GUID" val="10775f99-d3c3-4b59-bfae-3a9924d9f57d"/>
  <p:tag name="AUDIO_IMPORT" val="C:\Documents and Settings\skidmorn\My Documents\Dropbox\NTDC\OHSU CDC\Comp1\Unit2\PPT Production\comp1_unit2\comp1_unit2\comp1_unit2a\comp1_unit2a_S-11_V3.mp3"/>
  <p:tag name="AUDIO_ID" val="283"/>
  <p:tag name="ELAPSEDTIME" val="83.671"/>
  <p:tag name="ARTICULATE_SLIDE_NAV" val="11"/>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GUID" val="35057615-7149-40d5-8b9a-268470bafa25"/>
  <p:tag name="AUDIO_IMPORT" val="C:\Documents and Settings\skidmorn\My Documents\Dropbox\NTDC\OHSU CDC\Comp1\Unit2\PPT Production\comp1_unit2\comp1_unit2\comp1_unit2a\comp1_unit2a_S-12_V3.mp3"/>
  <p:tag name="AUDIO_ID" val="284"/>
  <p:tag name="ELAPSEDTIME" val="33.437"/>
  <p:tag name="ARTICULATE_SLIDE_NAV" val="12"/>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GUID" val="97a970e1-097b-436a-830c-288fd18a6b99"/>
  <p:tag name="AUDIO_IMPORT" val="C:\Documents and Settings\skidmorn\My Documents\Dropbox\NTDC\OHSU CDC\Comp1\Unit2\PPT Production\comp1_unit2\comp1_unit2\comp1_unit2a\comp1_unit2a_S-13_V3.mp3"/>
  <p:tag name="AUDIO_ID" val="285"/>
  <p:tag name="ELAPSEDTIME" val="54.309"/>
  <p:tag name="ARTICULATE_SLIDE_NAV" val="13"/>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GUID" val="97a970e1-097b-436a-830c-288fd18a6b99"/>
  <p:tag name="AUDIO_IMPORT" val="C:\Documents and Settings\skidmorn\My Documents\Dropbox\NTDC\OHSU CDC\Comp1\Unit2\PPT Production\comp1_unit2\comp1_unit2\comp1_unit2a\comp1_unit2a_S-13_V3.mp3"/>
  <p:tag name="AUDIO_ID" val="285"/>
  <p:tag name="ELAPSEDTIME" val="54.309"/>
  <p:tag name="ARTICULATE_SLIDE_NAV" val="13"/>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GUID" val="c9a1e884-a705-4700-afee-3a912009cf35"/>
  <p:tag name="AUDIO_IMPORT" val="C:\Documents and Settings\skidmorn\My Documents\Dropbox\NTDC\OHSU CDC\Comp1\Unit2\PPT Production\comp1_unit2\comp1_unit2\comp1_unit2a\comp1_unit2a_S-14_V3.mp3"/>
  <p:tag name="AUDIO_ID" val="286"/>
  <p:tag name="ELAPSEDTIME" val="83.409"/>
  <p:tag name="ARTICULATE_SLIDE_NAV" val="14"/>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GUID" val="5b2b7aea-81bb-48ff-9e5e-c4d52f5dd14b"/>
  <p:tag name="AUDIO_IMPORT" val="C:\Documents and Settings\skidmorn\My Documents\Dropbox\NTDC\OHSU CDC\Comp1\Unit2\PPT Production\comp1_unit2\comp1_unit2\comp1_unit2a\comp1_unit2a_S-15_V3.mp3"/>
  <p:tag name="AUDIO_ID" val="287"/>
  <p:tag name="ELAPSEDTIME" val="59.194"/>
  <p:tag name="ARTICULATE_SLIDE_NAV" val="15"/>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GUID" val="bc3ed750-d04d-47b0-ab05-5078bd44467c"/>
  <p:tag name="AUDIO_IMPORT" val="C:\Documents and Settings\skidmorn\My Documents\Dropbox\NTDC\OHSU CDC\Comp1\Unit2\PPT Production\comp1_unit2\comp1_unit2\comp1_unit2a\comp1_unit2a_S-16_V3.mp3"/>
  <p:tag name="AUDIO_ID" val="288"/>
  <p:tag name="ELAPSEDTIME" val="51.383"/>
  <p:tag name="ARTICULATE_SLIDE_NAV" val="16"/>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GUID" val="f87252ef-a37c-409f-b4cc-74b96116319d"/>
  <p:tag name="AUDIO_IMPORT" val="C:\Documents and Settings\skidmorn\My Documents\Dropbox\NTDC\OHSU CDC\Comp1\Unit2\PPT Production\comp1_unit2\comp1_unit2\comp1_unit2a\comp1_unit2a_S-17_V3.mp3"/>
  <p:tag name="AUDIO_ID" val="289"/>
  <p:tag name="ELAPSEDTIME" val="42.502"/>
  <p:tag name="ARTICULATE_SLIDE_NAV" val="17"/>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GUID" val="5073da75-b14e-4a00-88c1-abc925ca1be9"/>
  <p:tag name="AUDIO_IMPORT" val="C:\Documents and Settings\skidmorn\My Documents\Dropbox\NTDC\OHSU CDC\Comp1\Unit2\PPT Production\comp1_unit2\comp1_unit2\comp1_unit2a\comp1_unit2a_S-18_V3.mp3"/>
  <p:tag name="AUDIO_ID" val="290"/>
  <p:tag name="ELAPSEDTIME" val="64.575"/>
  <p:tag name="ARTICULATE_SLIDE_NAV" val="18"/>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GUID" val="90e182ab-7360-405b-b2d3-1dc16c0c6235"/>
  <p:tag name="AUDIO_IMPORT" val="C:\Documents and Settings\skidmorn\My Documents\Dropbox\NTDC\OHSU CDC\Comp1\Unit2\PPT Production\comp1_unit2\comp1_unit2\comp1_unit2a\comp1_unit2a_S-19_V3.mp3"/>
  <p:tag name="AUDIO_ID" val="291"/>
  <p:tag name="ELAPSEDTIME" val="59.899"/>
  <p:tag name="ARTICULATE_SLIDE_NAV" val="19"/>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GUID" val="def65c8d-6582-45e3-8e49-81a3550b31a0"/>
  <p:tag name="AUDIO_IMPORT" val="C:\Documents and Settings\skidmorn\My Documents\Dropbox\NTDC\OHSU CDC\Comp1\Unit2\PPT Production\comp1_unit2\comp1_unit2\comp1_unit2a\comp1_unit2a_S-20_V3.mp3"/>
  <p:tag name="AUDIO_ID" val="292"/>
  <p:tag name="ELAPSEDTIME" val="42.815"/>
  <p:tag name="ARTICULATE_SLIDE_NAV" val="20"/>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GUID" val="eb38fa8d-eb0c-4ccb-b33c-974b76e5ecd9"/>
  <p:tag name="AUDIO_IMPORT" val="C:\Documents and Settings\skidmorn\My Documents\Dropbox\NTDC\OHSU CDC\Comp1\Unit2\PPT Production\comp1_unit2\comp1_unit2\comp1_unit2a\comp1_unit2a_S-21_V3.wav"/>
  <p:tag name="AUDIO_ID" val="293"/>
  <p:tag name="ELAPSEDTIME" val="30.067"/>
  <p:tag name="ARTICULATE_SLIDE_NAV" val="21"/>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GUID" val="d58635a8-238e-4000-85ef-c1befa4bfb51"/>
  <p:tag name="AUDIO_IMPORT" val="C:\Documents and Settings\skidmorn\My Documents\Dropbox\NTDC\OHSU CDC\Comp1\Unit2\PPT Production\comp1_unit2\30_sec_silence.mp3"/>
  <p:tag name="AUDIO_ID" val="296"/>
  <p:tag name="ELAPSEDTIME" val="7.515"/>
  <p:tag name="ARTICULATE_SLIDE_NAV" val="23"/>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GUID" val="d58635a8-238e-4000-85ef-c1befa4bfb51"/>
  <p:tag name="AUDIO_IMPORT" val="C:\Documents and Settings\skidmorn\My Documents\Dropbox\NTDC\OHSU CDC\Comp1\Unit2\PPT Production\comp1_unit2\30_sec_silence.mp3"/>
  <p:tag name="AUDIO_ID" val="296"/>
  <p:tag name="ELAPSEDTIME" val="7.515"/>
  <p:tag name="ARTICULATE_SLIDE_NAV" val="23"/>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GUID" val="0f32e7c8-a8a3-4f39-9dc4-e83eba6d8503"/>
  <p:tag name="AUDIO_IMPORT" val="C:\Documents and Settings\skidmorn\My Documents\Dropbox\NTDC\OHSU CDC\Comp1\Unit2\PPT Production\comp1_unit2\comp1_unit2\comp1_unit2b\comp1_unit2b_S-3_V3.mp3"/>
  <p:tag name="AUDIO_ID" val="275"/>
  <p:tag name="ELAPSEDTIME" val="60.657"/>
  <p:tag name="ARTICULATE_SLIDE_NAV" val="3"/>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GUID" val="a1fd3160-9d0f-41de-8a74-73ae29885b0c"/>
  <p:tag name="AUDIO_IMPORT" val="C:\Documents and Settings\skidmorn\My Documents\Dropbox\NTDC\OHSU CDC\Comp1\Unit2\PPT Production\comp1_unit2\comp1_unit2\comp1_unit2b\comp1_unit2b_S-4_V3.mp3"/>
  <p:tag name="AUDIO_ID" val="276"/>
  <p:tag name="ELAPSEDTIME" val="60.082"/>
  <p:tag name="ARTICULATE_SLIDE_NAV" val="4"/>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GUID" val="cd9247cd-686b-465b-ac09-08f022537dcf"/>
  <p:tag name="AUDIO_IMPORT" val="C:\Documents and Settings\skidmorn\My Documents\Dropbox\NTDC\OHSU CDC\Comp1\Unit2\PPT Production\comp1_unit2\comp1_unit2\comp1_unit2b\comp1_unit2b_S-5_V3.mp3"/>
  <p:tag name="AUDIO_ID" val="277"/>
  <p:tag name="ELAPSEDTIME" val="47.674"/>
  <p:tag name="ARTICULATE_SLIDE_NAV" val="5"/>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GUID" val="36cb99aa-2721-44f7-aa4e-59c30c90bdf4"/>
  <p:tag name="AUDIO_IMPORT" val="C:\Documents and Settings\skidmorn\My Documents\Dropbox\NTDC\OHSU CDC\Comp1\Unit2\PPT Production\comp1_unit2\comp1_unit2\comp1_unit2b\comp1_unit2b_S-6_V3.mp3"/>
  <p:tag name="AUDIO_ID" val="278"/>
  <p:tag name="ELAPSEDTIME" val="116.402"/>
  <p:tag name="ARTICULATE_SLIDE_NAV" val="6"/>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GUID" val="2b775339-5200-42aa-88c1-c288cc15255a"/>
  <p:tag name="AUDIO_IMPORT" val="C:\Documents and Settings\skidmorn\My Documents\Dropbox\NTDC\OHSU CDC\Comp1\Unit2\PPT Production\comp1_unit2\comp1_unit2\comp1_unit2b\comp1_unit2b_S-7_V3.mp3"/>
  <p:tag name="AUDIO_ID" val="279"/>
  <p:tag name="ELAPSEDTIME" val="26.306"/>
  <p:tag name="ARTICULATE_SLIDE_NAV" val="7"/>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GUID" val="235925de-f9ef-4d90-a0c0-93a919afaf7b"/>
  <p:tag name="AUDIO_IMPORT" val="C:\Documents and Settings\skidmorn\My Documents\Dropbox\NTDC\OHSU CDC\Comp1\Unit2\PPT Production\comp1_unit2\comp1_unit2\comp1_unit2b\comp1_unit2b_S-8_V3.mp3"/>
  <p:tag name="AUDIO_ID" val="280"/>
  <p:tag name="ELAPSEDTIME" val="28.944"/>
  <p:tag name="ARTICULATE_SLIDE_NAV" val="8"/>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GUID" val="ab98b3dd-1b01-4791-85f8-b8adc5fc5605"/>
  <p:tag name="AUDIO_IMPORT" val="C:\Documents and Settings\skidmorn\My Documents\Dropbox\NTDC\OHSU CDC\Comp1\Unit2\PPT Production\comp1_unit2\comp1_unit2\comp1_unit2b\comp1_unit2b_S-9_V3.mp3"/>
  <p:tag name="AUDIO_ID" val="281"/>
  <p:tag name="ELAPSEDTIME" val="25.287"/>
  <p:tag name="ARTICULATE_SLIDE_NAV" val="9"/>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GUID" val="9f8d555b-6b61-4b6a-9894-a8cd31e7bb4e"/>
  <p:tag name="AUDIO_IMPORT" val="C:\Documents and Settings\skidmorn\My Documents\Dropbox\NTDC\OHSU CDC\Comp1\Unit2\PPT Production\comp1_unit2\comp1_unit2\comp1_unit2b\comp1_unit2b_S-10_V3.mp3"/>
  <p:tag name="AUDIO_ID" val="282"/>
  <p:tag name="ELAPSEDTIME" val="14.577"/>
  <p:tag name="ARTICULATE_SLIDE_NAV" val="10"/>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GUID" val="e813c889-8e56-4035-b7ab-9fd8b86896e1"/>
  <p:tag name="AUDIO_IMPORT" val="C:\Documents and Settings\skidmorn\My Documents\Dropbox\NTDC\OHSU CDC\Comp1\Unit2\PPT Production\comp1_unit2\comp1_unit2\comp1_unit2b\comp1_unit2b_S-11_V3.mp3"/>
  <p:tag name="AUDIO_ID" val="283"/>
  <p:tag name="ELAPSEDTIME" val="50.312"/>
  <p:tag name="ARTICULATE_SLIDE_NAV" val="11"/>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GUID" val="a2ebaa0a-2080-4b0a-b728-a6981c950a14"/>
  <p:tag name="AUDIO_IMPORT" val="C:\Documents and Settings\skidmorn\My Documents\Dropbox\NTDC\OHSU CDC\Comp1\Unit2\PPT Production\comp1_unit2\comp1_unit2\comp1_unit2b\comp1_unit2b_S-12_V3.mp3"/>
  <p:tag name="AUDIO_ID" val="284"/>
  <p:tag name="ELAPSEDTIME" val="31.191"/>
  <p:tag name="ARTICULATE_SLIDE_NAV" val="12"/>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GUID" val="e0cc2710-2cc2-47d5-b164-eeba73956013"/>
  <p:tag name="AUDIO_IMPORT" val="C:\Documents and Settings\skidmorn\My Documents\Dropbox\NTDC\OHSU CDC\Comp1\Unit2\PPT Production\comp1_unit2\comp1_unit2\comp1_unit2b\comp1_unit2b_S-13_V3.mp3"/>
  <p:tag name="AUDIO_ID" val="285"/>
  <p:tag name="ELAPSEDTIME" val="31.478"/>
  <p:tag name="ARTICULATE_SLIDE_NAV" val="13"/>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GUID" val="6e5a0c72-6935-4e79-81d3-237170ea769a"/>
  <p:tag name="AUDIO_IMPORT" val="C:\Documents and Settings\skidmorn\My Documents\Dropbox\NTDC\OHSU CDC\Comp1\Unit2\PPT Production\comp1_unit2\comp1_unit2\comp1_unit2b\comp1_unit2b_S-14_V3.mp3"/>
  <p:tag name="AUDIO_ID" val="286"/>
  <p:tag name="ELAPSEDTIME" val="42.293"/>
  <p:tag name="ARTICULATE_SLIDE_NAV" val="14"/>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GUID" val="ed9081e9-3236-4d23-a95f-22cde9bd8846"/>
  <p:tag name="AUDIO_IMPORT" val="C:\Documents and Settings\skidmorn\My Documents\Dropbox\NTDC\OHSU CDC\Comp1\Unit2\PPT Production\comp1_unit2\comp1_unit2\comp1_unit2b\comp1_unit2b_S-15_V3.mp3"/>
  <p:tag name="AUDIO_ID" val="287"/>
  <p:tag name="ELAPSEDTIME" val="88.399"/>
  <p:tag name="ARTICULATE_SLIDE_NAV" val="15"/>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GUID" val="cf75c7d4-a009-4567-9f97-1f3c18e842c2"/>
  <p:tag name="AUDIO_IMPORT" val="C:\Documents and Settings\skidmorn\My Documents\Dropbox\NTDC\OHSU CDC\Comp1\Unit2\PPT Production\comp1_unit2\comp1_unit2\comp1_unit2b\comp1_unit2b_S-16_V3.mp3"/>
  <p:tag name="AUDIO_ID" val="288"/>
  <p:tag name="ELAPSEDTIME" val="68.859"/>
  <p:tag name="ARTICULATE_SLIDE_NAV" val="16"/>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GUID" val="7e34e469-dba4-4877-831f-d463c494c506"/>
  <p:tag name="AUDIO_IMPORT" val="C:\Documents and Settings\skidmorn\My Documents\Dropbox\NTDC\OHSU CDC\Comp1\Unit2\PPT Production\comp1_unit2\comp1_unit2\comp1_unit2b\comp1_unit2b_S-17_V3.mp3"/>
  <p:tag name="AUDIO_ID" val="289"/>
  <p:tag name="ELAPSEDTIME" val="49.032"/>
  <p:tag name="ARTICULATE_SLIDE_NAV" val="17"/>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GUID" val="8359c1bb-cad0-4ede-b5bd-271bb3d23e21"/>
  <p:tag name="AUDIO_IMPORT" val="C:\Documents and Settings\skidmorn\My Documents\Dropbox\NTDC\OHSU CDC\Comp1\Unit2\PPT Production\comp1_unit2\comp1_unit2\comp1_unit2b\comp1_unit2b_S-18_V3.mp3"/>
  <p:tag name="AUDIO_ID" val="290"/>
  <p:tag name="ELAPSEDTIME" val="35.37"/>
  <p:tag name="ARTICULATE_SLIDE_NAV" val="18"/>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GUID" val="4370877d-ddb0-413e-98b5-bcf16041014d"/>
  <p:tag name="AUDIO_IMPORT" val="C:\Documents and Settings\skidmorn\My Documents\Dropbox\NTDC\OHSU CDC\Comp1\Unit2\PPT Production\comp1_unit2\comp1_unit2\comp1_unit2b\comp1_unit2b_S-19_V3.mp3"/>
  <p:tag name="AUDIO_ID" val="291"/>
  <p:tag name="ELAPSEDTIME" val="116.663"/>
  <p:tag name="ARTICULATE_SLIDE_NAV" val="19"/>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GUID" val="38070d76-5608-4f75-8e5f-28ed5c7b4768"/>
  <p:tag name="AUDIO_IMPORT" val="C:\Documents and Settings\skidmorn\My Documents\Dropbox\NTDC\OHSU CDC\Comp1\Unit2\PPT Production\comp1_unit2\comp1_unit2\comp1_unit2b\comp1_unit2b_S-20_V3.wav"/>
  <p:tag name="AUDIO_ID" val="292"/>
  <p:tag name="ELAPSEDTIME" val="44.121"/>
  <p:tag name="ARTICULATE_SLIDE_NAV" val="20"/>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UDIO_IMPORT" val="C:\Documents and Settings\skidmorn\My Documents\Dropbox\NTDC\OHSU CDC\Comp1\Unit2\PPT Production\30_sec_silence.mp3"/>
  <p:tag name="AUDIO_ID" val="294"/>
  <p:tag name="ELAPSEDTIME" val="7.515"/>
  <p:tag name="ARTICULATE_SLIDE_GUID" val="f3d4ca47-fa3f-4bd7-b498-08eb82ffdaf2"/>
  <p:tag name="ARTICULATE_SLIDE_NAV" val="21"/>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GUID" val="d14cacd6-85ce-4905-b93e-65453dcfaf75"/>
  <p:tag name="AUDIO_IMPORT" val="C:\Documents and Settings\skidmorn\My Documents\Dropbox\NTDC\OHSU CDC\Comp1\Unit2\PPT Production\comp1_unit2\comp1_unit2\comp1_unit2c\comp1_unit2c_S-4_V3.mp3"/>
  <p:tag name="AUDIO_ID" val="275"/>
  <p:tag name="ELAPSEDTIME" val="20.977"/>
  <p:tag name="ARTICULATE_SLIDE_NAV" val="4"/>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GUID" val="72a91482-bfaa-4c5a-8a5a-ecf6d44c9d04"/>
  <p:tag name="AUDIO_IMPORT" val="C:\Documents and Settings\skidmorn\My Documents\Dropbox\NTDC\OHSU CDC\Comp1\Unit2\PPT Production\comp1_unit2\comp1_unit2\comp1_unit2c\comp1_unit2c_S-5_V3.mp3"/>
  <p:tag name="AUDIO_ID" val="276"/>
  <p:tag name="ELAPSEDTIME" val="62.407"/>
  <p:tag name="ARTICULATE_SLIDE_NAV" val="5"/>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GUID" val="0d210f1b-bccd-4f39-8f08-7b6933fe2bb0"/>
  <p:tag name="AUDIO_IMPORT" val="C:\Documents and Settings\skidmorn\My Documents\Dropbox\NTDC\OHSU CDC\Comp1\Unit2\PPT Production\comp1_unit2\comp1_unit2\comp1_unit2c\comp1_unit2c_S-6_V3.mp3"/>
  <p:tag name="AUDIO_ID" val="277"/>
  <p:tag name="ELAPSEDTIME" val="82.678"/>
  <p:tag name="ARTICULATE_SLIDE_NAV" val="6"/>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GUID" val="9948eeef-b8e8-4399-90f2-b79792b2cd02"/>
  <p:tag name="AUDIO_IMPORT" val="C:\Documents and Settings\skidmorn\My Documents\Dropbox\NTDC\OHSU CDC\Comp1\Unit2\PPT Production\comp1_unit2\comp1_unit2\comp1_unit2c\comp1_unit2c_S-7_V3.mp3"/>
  <p:tag name="AUDIO_ID" val="278"/>
  <p:tag name="ELAPSEDTIME" val="54.57"/>
  <p:tag name="ARTICULATE_SLIDE_NAV" val="7"/>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GUID" val="d2ee57fb-e520-4fc5-bbb5-a88f0ea46d67"/>
  <p:tag name="AUDIO_IMPORT" val="C:\Documents and Settings\skidmorn\My Documents\Dropbox\NTDC\OHSU CDC\Comp1\Unit2\PPT Production\comp1_unit2\comp1_unit2\comp1_unit2c\comp1_unit2c_S-8_V3.mp3"/>
  <p:tag name="AUDIO_ID" val="279"/>
  <p:tag name="ELAPSEDTIME" val="49.476"/>
  <p:tag name="ARTICULATE_SLIDE_NAV" val="8"/>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GUID" val="2b2d9511-650c-4120-82cc-4b782b74aa42"/>
  <p:tag name="AUDIO_IMPORT" val="C:\Documents and Settings\skidmorn\My Documents\Dropbox\NTDC\OHSU CDC\Comp1\Unit2\PPT Production\comp1_unit2\comp1_unit2\comp1_unit2c\comp1_unit2c_S-9_V3.mp3"/>
  <p:tag name="AUDIO_ID" val="280"/>
  <p:tag name="ELAPSEDTIME" val="43.129"/>
  <p:tag name="ARTICULATE_SLIDE_NAV" val="9"/>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GUID" val="c4f135ee-4691-437a-afe8-a30eb2b0181d"/>
  <p:tag name="AUDIO_IMPORT" val="C:\Documents and Settings\skidmorn\My Documents\Dropbox\NTDC\OHSU CDC\Comp1\Unit2\PPT Production\comp1_unit2\comp1_unit2\comp1_unit2c\comp1_unit2c_S-10_V3.mp3"/>
  <p:tag name="AUDIO_ID" val="281"/>
  <p:tag name="ELAPSEDTIME" val="49.764"/>
  <p:tag name="ARTICULATE_SLIDE_NAV" val="10"/>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GUID" val="c882d2ce-f11b-4165-b4f4-be57498236f9"/>
  <p:tag name="AUDIO_IMPORT" val="C:\Documents and Settings\skidmorn\My Documents\Dropbox\NTDC\OHSU CDC\Comp1\Unit2\PPT Production\comp1_unit2\comp1_unit2\comp1_unit2c\comp1_unit2c_S-11_V3.mp3"/>
  <p:tag name="AUDIO_ID" val="282"/>
  <p:tag name="ELAPSEDTIME" val="35.527"/>
  <p:tag name="ARTICULATE_SLIDE_NAV" val="11"/>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GUID" val="25446c05-48a2-449f-98a9-6b1151c7fbb4"/>
  <p:tag name="AUDIO_IMPORT" val="C:\Documents and Settings\skidmorn\My Documents\Dropbox\NTDC\OHSU CDC\Comp1\Unit2\PPT Production\comp1_unit2\comp1_unit2\comp1_unit2c\comp1_unit2c_S-12_V3.mp3"/>
  <p:tag name="AUDIO_ID" val="283"/>
  <p:tag name="ELAPSEDTIME" val="56.608"/>
  <p:tag name="ARTICULATE_SLIDE_NAV" val="12"/>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GUID" val="68c91a75-d279-4f10-a193-78bfd011ca9c"/>
  <p:tag name="AUDIO_IMPORT" val="C:\Documents and Settings\skidmorn\My Documents\Dropbox\NTDC\OHSU CDC\Comp1\Unit2\PPT Production\comp1_unit2\comp1_unit2\comp1_unit2c\comp1_unit2c_S-13_V3.mp3"/>
  <p:tag name="AUDIO_ID" val="284"/>
  <p:tag name="ELAPSEDTIME" val="51.357"/>
  <p:tag name="ARTICULATE_SLIDE_NAV" val="13"/>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GUID" val="3d2ed067-7006-466e-ae23-2631bfcf6924"/>
  <p:tag name="AUDIO_IMPORT" val="C:\Documents and Settings\skidmorn\My Documents\Dropbox\NTDC\OHSU CDC\Comp1\Unit2\PPT Production\comp1_unit2\comp1_unit2\comp1_unit2c\comp1_unit2c_S-14_V3.mp3"/>
  <p:tag name="AUDIO_ID" val="285"/>
  <p:tag name="ELAPSEDTIME" val="44.147"/>
  <p:tag name="ARTICULATE_SLIDE_NAV" val="14"/>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GUID" val="f3f2f1a7-ce5d-4a98-b27d-fb78833525ba"/>
  <p:tag name="AUDIO_IMPORT" val="C:\Documents and Settings\skidmorn\My Documents\Dropbox\NTDC\OHSU CDC\Comp1\Unit2\PPT Production\comp1_unit2\comp1_unit2\comp1_unit2c\comp1_unit2c_S-15_V3.mp3"/>
  <p:tag name="AUDIO_ID" val="286"/>
  <p:tag name="ELAPSEDTIME" val="56.164"/>
  <p:tag name="ARTICULATE_SLIDE_NAV" val="15"/>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GUID" val="a88f1c64-a2cd-40e7-a066-1e107ba9bcf1"/>
  <p:tag name="AUDIO_IMPORT" val="C:\Documents and Settings\skidmorn\My Documents\Dropbox\NTDC\OHSU CDC\Comp1\Unit2\PPT Production\comp1_unit2\comp1_unit2\comp1_unit2c\comp1_unit2c_S-16_V3.mp3"/>
  <p:tag name="AUDIO_ID" val="287"/>
  <p:tag name="ELAPSEDTIME" val="58.724"/>
  <p:tag name="ARTICULATE_SLIDE_NAV" val="16"/>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GUID" val="03fbc5c2-0fc4-41e7-961f-ba23f2a5a764"/>
  <p:tag name="AUDIO_IMPORT" val="C:\Documents and Settings\skidmorn\My Documents\Dropbox\NTDC\OHSU CDC\Comp1\Unit2\PPT Production\comp1_unit2\comp1_unit2\comp1_unit2c\comp1_unit2c_S-17_V3.mp3"/>
  <p:tag name="AUDIO_ID" val="288"/>
  <p:tag name="ELAPSEDTIME" val="101.512"/>
  <p:tag name="ARTICULATE_SLIDE_NAV" val="17"/>
  <p:tag name="ARTICULATE_SLIDE_THUMBNAIL_REFRESH" val="1"/>
</p:tagLst>
</file>

<file path=ppt/tags/tag73.xml><?xml version="1.0" encoding="utf-8"?>
<p:tagLst xmlns:a="http://schemas.openxmlformats.org/drawingml/2006/main" xmlns:r="http://schemas.openxmlformats.org/officeDocument/2006/relationships" xmlns:p="http://schemas.openxmlformats.org/presentationml/2006/main">
  <p:tag name="ARTICULATE_SLIDE_GUID" val="03fbc5c2-0fc4-41e7-961f-ba23f2a5a764"/>
  <p:tag name="AUDIO_IMPORT" val="C:\Documents and Settings\skidmorn\My Documents\Dropbox\NTDC\OHSU CDC\Comp1\Unit2\PPT Production\comp1_unit2\comp1_unit2\comp1_unit2c\comp1_unit2c_S-17_V3.mp3"/>
  <p:tag name="AUDIO_ID" val="288"/>
  <p:tag name="ELAPSEDTIME" val="101.512"/>
  <p:tag name="ARTICULATE_SLIDE_NAV" val="17"/>
  <p:tag name="ARTICULATE_SLIDE_THUMBNAIL_REFRESH" val="1"/>
</p:tagLst>
</file>

<file path=ppt/tags/tag74.xml><?xml version="1.0" encoding="utf-8"?>
<p:tagLst xmlns:a="http://schemas.openxmlformats.org/drawingml/2006/main" xmlns:r="http://schemas.openxmlformats.org/officeDocument/2006/relationships" xmlns:p="http://schemas.openxmlformats.org/presentationml/2006/main">
  <p:tag name="ARTICULATE_SLIDE_GUID" val="d30da61d-0897-4e94-aea1-309f04d66548"/>
  <p:tag name="AUDIO_IMPORT" val="C:\Documents and Settings\skidmorn\My Documents\Dropbox\NTDC\OHSU CDC\Comp1\Unit2\PPT Production\comp1_unit2\comp1_unit2\comp1_unit2c\comp1_unit2c_S-18_V3.mp3"/>
  <p:tag name="AUDIO_ID" val="289"/>
  <p:tag name="ELAPSEDTIME" val="77.349"/>
  <p:tag name="ARTICULATE_SLIDE_NAV" val="18"/>
  <p:tag name="ARTICULATE_SLIDE_THUMBNAIL_REFRESH" val="1"/>
</p:tagLst>
</file>

<file path=ppt/tags/tag75.xml><?xml version="1.0" encoding="utf-8"?>
<p:tagLst xmlns:a="http://schemas.openxmlformats.org/drawingml/2006/main" xmlns:r="http://schemas.openxmlformats.org/officeDocument/2006/relationships" xmlns:p="http://schemas.openxmlformats.org/presentationml/2006/main">
  <p:tag name="ARTICULATE_SLIDE_GUID" val="d30da61d-0897-4e94-aea1-309f04d66548"/>
  <p:tag name="AUDIO_IMPORT" val="C:\Documents and Settings\skidmorn\My Documents\Dropbox\NTDC\OHSU CDC\Comp1\Unit2\PPT Production\comp1_unit2\comp1_unit2\comp1_unit2c\comp1_unit2c_S-18_V3.mp3"/>
  <p:tag name="AUDIO_ID" val="289"/>
  <p:tag name="ELAPSEDTIME" val="77.349"/>
  <p:tag name="ARTICULATE_SLIDE_NAV" val="18"/>
  <p:tag name="ARTICULATE_SLIDE_THUMBNAIL_REFRESH" val="1"/>
</p:tagLst>
</file>

<file path=ppt/tags/tag76.xml><?xml version="1.0" encoding="utf-8"?>
<p:tagLst xmlns:a="http://schemas.openxmlformats.org/drawingml/2006/main" xmlns:r="http://schemas.openxmlformats.org/officeDocument/2006/relationships" xmlns:p="http://schemas.openxmlformats.org/presentationml/2006/main">
  <p:tag name="ARTICULATE_SLIDE_GUID" val="8c4fada2-4994-4721-923f-72df10ed9bdd"/>
  <p:tag name="AUDIO_IMPORT" val="C:\Documents and Settings\skidmorn\My Documents\Dropbox\NTDC\OHSU CDC\Comp1\Unit2\PPT Production\comp1_unit2\comp1_unit2\comp1_unit2c\comp1_unit2c_S-19_V3.mp3"/>
  <p:tag name="AUDIO_ID" val="290"/>
  <p:tag name="ELAPSEDTIME" val="49.947"/>
  <p:tag name="ARTICULATE_SLIDE_NAV" val="19"/>
  <p:tag name="ARTICULATE_SLIDE_THUMBNAIL_REFRESH" val="1"/>
</p:tagLst>
</file>

<file path=ppt/tags/tag77.xml><?xml version="1.0" encoding="utf-8"?>
<p:tagLst xmlns:a="http://schemas.openxmlformats.org/drawingml/2006/main" xmlns:r="http://schemas.openxmlformats.org/officeDocument/2006/relationships" xmlns:p="http://schemas.openxmlformats.org/presentationml/2006/main">
  <p:tag name="ARTICULATE_SLIDE_GUID" val="f16d026a-9594-43bc-9f28-9f5d246552fa"/>
  <p:tag name="AUDIO_IMPORT" val="C:\Documents and Settings\skidmorn\My Documents\Dropbox\NTDC\OHSU CDC\Comp1\Unit2\PPT Production\comp1_unit2\comp1_unit2\comp1_unit2c\comp1_unit2c_S-20_V3.mp3"/>
  <p:tag name="AUDIO_ID" val="291"/>
  <p:tag name="ELAPSEDTIME" val="69.93"/>
  <p:tag name="ARTICULATE_SLIDE_NAV" val="20"/>
  <p:tag name="ARTICULATE_SLIDE_THUMBNAIL_REFRESH" val="1"/>
</p:tagLst>
</file>

<file path=ppt/tags/tag78.xml><?xml version="1.0" encoding="utf-8"?>
<p:tagLst xmlns:a="http://schemas.openxmlformats.org/drawingml/2006/main" xmlns:r="http://schemas.openxmlformats.org/officeDocument/2006/relationships" xmlns:p="http://schemas.openxmlformats.org/presentationml/2006/main">
  <p:tag name="ARTICULATE_SLIDE_GUID" val="4a96650b-4f9c-4c72-81b1-d5050f4ed8c4"/>
  <p:tag name="AUDIO_IMPORT" val="C:\Documents and Settings\skidmorn\My Documents\Dropbox\NTDC\OHSU CDC\Comp1\Unit2\PPT Production\comp1_unit2\comp1_unit2\comp1_unit2c\comp1_unit2c_S-21_V3.mp3"/>
  <p:tag name="AUDIO_ID" val="292"/>
  <p:tag name="ELAPSEDTIME" val="27.011"/>
  <p:tag name="ARTICULATE_SLIDE_NAV" val="21"/>
  <p:tag name="ARTICULATE_SLIDE_THUMBNAIL_REFRESH" val="1"/>
</p:tagLst>
</file>

<file path=ppt/tags/tag79.xml><?xml version="1.0" encoding="utf-8"?>
<p:tagLst xmlns:a="http://schemas.openxmlformats.org/drawingml/2006/main" xmlns:r="http://schemas.openxmlformats.org/officeDocument/2006/relationships" xmlns:p="http://schemas.openxmlformats.org/presentationml/2006/main">
  <p:tag name="ARTICULATE_SLIDE_GUID" val="b93ac9f3-c476-428b-851a-84213a8a8f92"/>
  <p:tag name="AUDIO_IMPORT" val="C:\Documents and Settings\skidmorn\My Documents\Dropbox\NTDC\OHSU CDC\Comp1\Unit2\PPT Production\comp1_unit2\comp1_unit2\comp1_unit2c\comp1_unit2c_S-22_V3.mp3"/>
  <p:tag name="AUDIO_ID" val="293"/>
  <p:tag name="ELAPSEDTIME" val="52.036"/>
  <p:tag name="ARTICULATE_SLIDE_NAV" val="22"/>
  <p:tag name="ARTICULATE_SLIDE_THUMBNAIL_REFRESH" val="1"/>
</p:tagLst>
</file>

<file path=ppt/tags/tag80.xml><?xml version="1.0" encoding="utf-8"?>
<p:tagLst xmlns:a="http://schemas.openxmlformats.org/drawingml/2006/main" xmlns:r="http://schemas.openxmlformats.org/officeDocument/2006/relationships" xmlns:p="http://schemas.openxmlformats.org/presentationml/2006/main">
  <p:tag name="ARTICULATE_SLIDE_GUID" val="07cc071a-6881-4b08-9562-85daec42b757"/>
  <p:tag name="AUDIO_IMPORT" val="C:\Documents and Settings\skidmorn\My Documents\Dropbox\NTDC\OHSU CDC\Comp1\Unit2\PPT Production\comp1_unit2\comp1_unit2\comp1_unit2c\comp1_unit2c_S-23_V3.wav"/>
  <p:tag name="AUDIO_ID" val="294"/>
  <p:tag name="ELAPSEDTIME" val="53.604"/>
  <p:tag name="ARTICULATE_SLIDE_NAV" val="23"/>
  <p:tag name="ARTICULATE_SLIDE_THUMBNAIL_REFRESH" val="1"/>
</p:tagLst>
</file>

<file path=ppt/tags/tag81.xml><?xml version="1.0" encoding="utf-8"?>
<p:tagLst xmlns:a="http://schemas.openxmlformats.org/drawingml/2006/main" xmlns:r="http://schemas.openxmlformats.org/officeDocument/2006/relationships" xmlns:p="http://schemas.openxmlformats.org/presentationml/2006/main">
  <p:tag name="ARTICULATE_SLIDE_GUID" val="07cc071a-6881-4b08-9562-85daec42b757"/>
  <p:tag name="AUDIO_IMPORT" val="C:\Documents and Settings\skidmorn\My Documents\Dropbox\NTDC\OHSU CDC\Comp1\Unit2\PPT Production\comp1_unit2\comp1_unit2\comp1_unit2c\comp1_unit2c_S-23_V3.wav"/>
  <p:tag name="AUDIO_ID" val="294"/>
  <p:tag name="ELAPSEDTIME" val="53.604"/>
  <p:tag name="ARTICULATE_SLIDE_NAV" val="23"/>
  <p:tag name="ARTICULATE_SLIDE_THUMBNAIL_REFRESH" val="1"/>
</p:tagLst>
</file>

<file path=ppt/tags/tag82.xml><?xml version="1.0" encoding="utf-8"?>
<p:tagLst xmlns:a="http://schemas.openxmlformats.org/drawingml/2006/main" xmlns:r="http://schemas.openxmlformats.org/officeDocument/2006/relationships" xmlns:p="http://schemas.openxmlformats.org/presentationml/2006/main">
  <p:tag name="AUDIO_IMPORT" val="C:\Documents and Settings\skidmorn\My Documents\Dropbox\NTDC\OHSU CDC\Comp1\Unit2\PPT Production\30_sec_silence.mp3"/>
  <p:tag name="AUDIO_ID" val="295"/>
  <p:tag name="ELAPSEDTIME" val="7.515"/>
  <p:tag name="ARTICULATE_SLIDE_GUID" val="bd481e8b-d373-427d-be32-2cea3e3ab7c0"/>
  <p:tag name="ARTICULATE_SLIDE_NAV" val="24"/>
  <p:tag name="ARTICULATE_SLIDE_THUMBNAIL_REFRESH" val="1"/>
</p:tagLst>
</file>

<file path=ppt/tags/tag83.xml><?xml version="1.0" encoding="utf-8"?>
<p:tagLst xmlns:a="http://schemas.openxmlformats.org/drawingml/2006/main" xmlns:r="http://schemas.openxmlformats.org/officeDocument/2006/relationships" xmlns:p="http://schemas.openxmlformats.org/presentationml/2006/main">
  <p:tag name="AUDIO_IMPORT" val="C:\Documents and Settings\skidmorn\My Documents\Dropbox\NTDC\OHSU CDC\Comp1\Unit2\PPT Production\30_sec_silence.mp3"/>
  <p:tag name="AUDIO_ID" val="295"/>
  <p:tag name="ELAPSEDTIME" val="7.515"/>
  <p:tag name="ARTICULATE_SLIDE_GUID" val="bd481e8b-d373-427d-be32-2cea3e3ab7c0"/>
  <p:tag name="ARTICULATE_SLIDE_NAV" val="24"/>
  <p:tag name="ARTICULATE_SLIDE_THUMBNAIL_REFRESH" val="1"/>
</p:tagLst>
</file>

<file path=ppt/tags/tag8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8.xml><?xml version="1.0" encoding="utf-8"?>
<p:tagLst xmlns:a="http://schemas.openxmlformats.org/drawingml/2006/main" xmlns:r="http://schemas.openxmlformats.org/officeDocument/2006/relationships" xmlns:p="http://schemas.openxmlformats.org/presentationml/2006/main">
  <p:tag name="ARTICULATE_SLIDE_GUID" val="a5b41804-bef9-47dd-97a9-10dc9cfcb4fc"/>
  <p:tag name="AUDIO_IMPORT" val="C:\Documents and Settings\skidmorn\My Documents\Dropbox\NTDC\OHSU CDC\Comp1\Unit2\PPT Production\comp1_unit2\comp1_unit2\comp1_unit2d\comp1_unit2d_S-4_V3.mp3"/>
  <p:tag name="AUDIO_ID" val="260"/>
  <p:tag name="ELAPSEDTIME" val="57.992"/>
  <p:tag name="ARTICULATE_SLIDE_NAV" val="4"/>
  <p:tag name="ARTICULATE_SLIDE_THUMBNAIL_REFRESH" val="1"/>
</p:tagLst>
</file>

<file path=ppt/tags/tag89.xml><?xml version="1.0" encoding="utf-8"?>
<p:tagLst xmlns:a="http://schemas.openxmlformats.org/drawingml/2006/main" xmlns:r="http://schemas.openxmlformats.org/officeDocument/2006/relationships" xmlns:p="http://schemas.openxmlformats.org/presentationml/2006/main">
  <p:tag name="ARTICULATE_SLIDE_GUID" val="7db0a6b4-ef38-43af-9658-3b9840fb3e79"/>
  <p:tag name="AUDIO_IMPORT" val="C:\Documents and Settings\skidmorn\My Documents\Dropbox\NTDC\OHSU CDC\Comp1\Unit2\PPT Production\comp1_unit2\comp1_unit2\comp1_unit2d\comp1_unit2d_S-5_V3.mp3"/>
  <p:tag name="AUDIO_ID" val="261"/>
  <p:tag name="ELAPSEDTIME" val="31.922"/>
  <p:tag name="ARTICULATE_SLIDE_NAV" val="5"/>
  <p:tag name="ARTICULATE_SLIDE_THUMBNAIL_REFRESH" val="1"/>
</p:tagLst>
</file>

<file path=ppt/tags/tag90.xml><?xml version="1.0" encoding="utf-8"?>
<p:tagLst xmlns:a="http://schemas.openxmlformats.org/drawingml/2006/main" xmlns:r="http://schemas.openxmlformats.org/officeDocument/2006/relationships" xmlns:p="http://schemas.openxmlformats.org/presentationml/2006/main">
  <p:tag name="ARTICULATE_SLIDE_GUID" val="5dc8bd1d-f9c2-4371-9b44-03f5d714d3ed"/>
  <p:tag name="AUDIO_IMPORT" val="C:\Documents and Settings\skidmorn\My Documents\Dropbox\NTDC\OHSU CDC\Comp1\Unit2\PPT Production\comp1_unit2\comp1_unit2\comp1_unit2d\comp1_unit2d_S-6_V3.mp3"/>
  <p:tag name="AUDIO_ID" val="262"/>
  <p:tag name="ELAPSEDTIME" val="28.526"/>
  <p:tag name="ARTICULATE_SLIDE_NAV" val="6"/>
  <p:tag name="ARTICULATE_SLIDE_THUMBNAIL_REFRESH" val="1"/>
</p:tagLst>
</file>

<file path=ppt/tags/tag91.xml><?xml version="1.0" encoding="utf-8"?>
<p:tagLst xmlns:a="http://schemas.openxmlformats.org/drawingml/2006/main" xmlns:r="http://schemas.openxmlformats.org/officeDocument/2006/relationships" xmlns:p="http://schemas.openxmlformats.org/presentationml/2006/main">
  <p:tag name="ARTICULATE_SLIDE_GUID" val="db1b3909-81ec-4d54-97a2-f6c29c498ae8"/>
  <p:tag name="AUDIO_IMPORT" val="C:\Documents and Settings\skidmorn\My Documents\Dropbox\NTDC\OHSU CDC\Comp1\Unit2\PPT Production\comp1_unit2\comp1_unit2\comp1_unit2d\comp1_unit2d_S-7_V3.mp3"/>
  <p:tag name="AUDIO_ID" val="263"/>
  <p:tag name="ELAPSEDTIME" val="33.228"/>
  <p:tag name="ARTICULATE_SLIDE_NAV" val="7"/>
  <p:tag name="ARTICULATE_SLIDE_THUMBNAIL_REFRESH" val="1"/>
</p:tagLst>
</file>

<file path=ppt/tags/tag92.xml><?xml version="1.0" encoding="utf-8"?>
<p:tagLst xmlns:a="http://schemas.openxmlformats.org/drawingml/2006/main" xmlns:r="http://schemas.openxmlformats.org/officeDocument/2006/relationships" xmlns:p="http://schemas.openxmlformats.org/presentationml/2006/main">
  <p:tag name="ARTICULATE_SLIDE_GUID" val="ffa740a1-c772-4dcb-87c8-b4dc7ebac0f8"/>
  <p:tag name="AUDIO_IMPORT" val="C:\Documents and Settings\skidmorn\My Documents\Dropbox\NTDC\OHSU CDC\Comp1\Unit2\PPT Production\comp1_unit2\comp1_unit2\comp1_unit2d\comp1_unit2d_S-8_V3.mp3"/>
  <p:tag name="AUDIO_ID" val="264"/>
  <p:tag name="ELAPSEDTIME" val="78.916"/>
  <p:tag name="ARTICULATE_SLIDE_NAV" val="8"/>
  <p:tag name="ARTICULATE_SLIDE_THUMBNAIL_REFRESH" val="1"/>
</p:tagLst>
</file>

<file path=ppt/tags/tag93.xml><?xml version="1.0" encoding="utf-8"?>
<p:tagLst xmlns:a="http://schemas.openxmlformats.org/drawingml/2006/main" xmlns:r="http://schemas.openxmlformats.org/officeDocument/2006/relationships" xmlns:p="http://schemas.openxmlformats.org/presentationml/2006/main">
  <p:tag name="ARTICULATE_SLIDE_GUID" val="ffa740a1-c772-4dcb-87c8-b4dc7ebac0f8"/>
  <p:tag name="AUDIO_IMPORT" val="C:\Documents and Settings\skidmorn\My Documents\Dropbox\NTDC\OHSU CDC\Comp1\Unit2\PPT Production\comp1_unit2\comp1_unit2\comp1_unit2d\comp1_unit2d_S-8_V3.mp3"/>
  <p:tag name="AUDIO_ID" val="264"/>
  <p:tag name="ELAPSEDTIME" val="78.916"/>
  <p:tag name="ARTICULATE_SLIDE_NAV" val="8"/>
  <p:tag name="ARTICULATE_SLIDE_THUMBNAIL_REFRESH" val="1"/>
</p:tagLst>
</file>

<file path=ppt/tags/tag94.xml><?xml version="1.0" encoding="utf-8"?>
<p:tagLst xmlns:a="http://schemas.openxmlformats.org/drawingml/2006/main" xmlns:r="http://schemas.openxmlformats.org/officeDocument/2006/relationships" xmlns:p="http://schemas.openxmlformats.org/presentationml/2006/main">
  <p:tag name="ARTICULATE_SLIDE_GUID" val="c7b52111-7efb-4e59-8a04-a9d11ff3f6b0"/>
  <p:tag name="AUDIO_IMPORT" val="C:\Documents and Settings\skidmorn\My Documents\Dropbox\NTDC\OHSU CDC\Comp1\Unit2\PPT Production\comp1_unit2\comp1_unit2\comp1_unit2d\comp1_unit2d_S-9_V3.mp3"/>
  <p:tag name="AUDIO_ID" val="265"/>
  <p:tag name="ELAPSEDTIME" val="71.001"/>
  <p:tag name="ARTICULATE_SLIDE_NAV" val="9"/>
  <p:tag name="ARTICULATE_SLIDE_THUMBNAIL_REFRESH" val="1"/>
</p:tagLst>
</file>

<file path=ppt/tags/tag95.xml><?xml version="1.0" encoding="utf-8"?>
<p:tagLst xmlns:a="http://schemas.openxmlformats.org/drawingml/2006/main" xmlns:r="http://schemas.openxmlformats.org/officeDocument/2006/relationships" xmlns:p="http://schemas.openxmlformats.org/presentationml/2006/main">
  <p:tag name="ARTICULATE_SLIDE_GUID" val="c7b52111-7efb-4e59-8a04-a9d11ff3f6b0"/>
  <p:tag name="AUDIO_IMPORT" val="C:\Documents and Settings\skidmorn\My Documents\Dropbox\NTDC\OHSU CDC\Comp1\Unit2\PPT Production\comp1_unit2\comp1_unit2\comp1_unit2d\comp1_unit2d_S-9_V3.mp3"/>
  <p:tag name="AUDIO_ID" val="265"/>
  <p:tag name="ELAPSEDTIME" val="71.001"/>
  <p:tag name="ARTICULATE_SLIDE_NAV" val="9"/>
  <p:tag name="ARTICULATE_SLIDE_THUMBNAIL_REFRESH" val="1"/>
</p:tagLst>
</file>

<file path=ppt/tags/tag96.xml><?xml version="1.0" encoding="utf-8"?>
<p:tagLst xmlns:a="http://schemas.openxmlformats.org/drawingml/2006/main" xmlns:r="http://schemas.openxmlformats.org/officeDocument/2006/relationships" xmlns:p="http://schemas.openxmlformats.org/presentationml/2006/main">
  <p:tag name="ARTICULATE_SLIDE_GUID" val="aaf92fbf-ee6e-4b1e-9f75-9c59886ab41f"/>
  <p:tag name="AUDIO_IMPORT" val="C:\Documents and Settings\skidmorn\My Documents\Dropbox\NTDC\OHSU CDC\Comp1\Unit2\PPT Production\comp1_unit2\comp1_unit2\comp1_unit2d\comp1_unit2d_S-10_V3.mp3"/>
  <p:tag name="AUDIO_ID" val="266"/>
  <p:tag name="ELAPSEDTIME" val="45.245"/>
  <p:tag name="ARTICULATE_SLIDE_NAV" val="10"/>
  <p:tag name="ARTICULATE_SLIDE_THUMBNAIL_REFRESH" val="1"/>
</p:tagLst>
</file>

<file path=ppt/tags/tag97.xml><?xml version="1.0" encoding="utf-8"?>
<p:tagLst xmlns:a="http://schemas.openxmlformats.org/drawingml/2006/main" xmlns:r="http://schemas.openxmlformats.org/officeDocument/2006/relationships" xmlns:p="http://schemas.openxmlformats.org/presentationml/2006/main">
  <p:tag name="ARTICULATE_SLIDE_GUID" val="aaf92fbf-ee6e-4b1e-9f75-9c59886ab41f"/>
  <p:tag name="AUDIO_IMPORT" val="C:\Documents and Settings\skidmorn\My Documents\Dropbox\NTDC\OHSU CDC\Comp1\Unit2\PPT Production\comp1_unit2\comp1_unit2\comp1_unit2d\comp1_unit2d_S-10_V3.mp3"/>
  <p:tag name="AUDIO_ID" val="266"/>
  <p:tag name="ELAPSEDTIME" val="45.245"/>
  <p:tag name="ARTICULATE_SLIDE_NAV" val="10"/>
  <p:tag name="ARTICULATE_SLIDE_THUMBNAIL_REFRESH" val="1"/>
</p:tagLst>
</file>

<file path=ppt/tags/tag98.xml><?xml version="1.0" encoding="utf-8"?>
<p:tagLst xmlns:a="http://schemas.openxmlformats.org/drawingml/2006/main" xmlns:r="http://schemas.openxmlformats.org/officeDocument/2006/relationships" xmlns:p="http://schemas.openxmlformats.org/presentationml/2006/main">
  <p:tag name="ARTICULATE_SLIDE_GUID" val="ed88ecfd-6fd3-4aac-a096-253a7bce39ff"/>
  <p:tag name="AUDIO_IMPORT" val="C:\Documents and Settings\skidmorn\My Documents\Dropbox\NTDC\OHSU CDC\Comp1\Unit2\PPT Production\comp1_unit2\comp1_unit2\comp1_unit2d\comp1_unit2d_S-11_V3.mp3"/>
  <p:tag name="AUDIO_ID" val="267"/>
  <p:tag name="ELAPSEDTIME" val="81.293"/>
  <p:tag name="ARTICULATE_SLIDE_NAV" val="11"/>
  <p:tag name="ARTICULATE_SLIDE_THUMBNAIL_REFRESH" val="1"/>
</p:tagLst>
</file>

<file path=ppt/tags/tag99.xml><?xml version="1.0" encoding="utf-8"?>
<p:tagLst xmlns:a="http://schemas.openxmlformats.org/drawingml/2006/main" xmlns:r="http://schemas.openxmlformats.org/officeDocument/2006/relationships" xmlns:p="http://schemas.openxmlformats.org/presentationml/2006/main">
  <p:tag name="ARTICULATE_SLIDE_GUID" val="ed88ecfd-6fd3-4aac-a096-253a7bce39ff"/>
  <p:tag name="AUDIO_IMPORT" val="C:\Documents and Settings\skidmorn\My Documents\Dropbox\NTDC\OHSU CDC\Comp1\Unit2\PPT Production\comp1_unit2\comp1_unit2\comp1_unit2d\comp1_unit2d_S-11_V3.mp3"/>
  <p:tag name="AUDIO_ID" val="267"/>
  <p:tag name="ELAPSEDTIME" val="81.293"/>
  <p:tag name="ARTICULATE_SLIDE_NAV" val="11"/>
  <p:tag name="ARTICULATE_SLIDE_THUMBNAIL_REFRESH" val="1"/>
</p:tagLst>
</file>

<file path=ppt/tags/tag100.xml><?xml version="1.0" encoding="utf-8"?>
<p:tagLst xmlns:a="http://schemas.openxmlformats.org/drawingml/2006/main" xmlns:r="http://schemas.openxmlformats.org/officeDocument/2006/relationships" xmlns:p="http://schemas.openxmlformats.org/presentationml/2006/main">
  <p:tag name="ARTICULATE_SLIDE_GUID" val="ba196887-44f2-4493-b189-f57fb12eee02"/>
  <p:tag name="AUDIO_IMPORT" val="C:\Documents and Settings\skidmorn\My Documents\Dropbox\NTDC\OHSU CDC\Comp1\Unit2\PPT Production\comp1_unit2\comp1_unit2\comp1_unit2d\comp1_unit2d_S-12_V3.mp3"/>
  <p:tag name="AUDIO_ID" val="268"/>
  <p:tag name="ELAPSEDTIME" val="40.647"/>
  <p:tag name="ARTICULATE_SLIDE_NAV" val="12"/>
  <p:tag name="ARTICULATE_SLIDE_THUMBNAIL_REFRESH" val="1"/>
</p:tagLst>
</file>

<file path=ppt/tags/tag101.xml><?xml version="1.0" encoding="utf-8"?>
<p:tagLst xmlns:a="http://schemas.openxmlformats.org/drawingml/2006/main" xmlns:r="http://schemas.openxmlformats.org/officeDocument/2006/relationships" xmlns:p="http://schemas.openxmlformats.org/presentationml/2006/main">
  <p:tag name="ARTICULATE_SLIDE_GUID" val="f5eb7c4d-ecc7-4c2a-abbd-bd81a29a678a"/>
  <p:tag name="AUDIO_IMPORT" val="C:\Documents and Settings\skidmorn\My Documents\Dropbox\NTDC\OHSU CDC\Comp1\Unit2\PPT Production\comp1_unit2\comp1_unit2\comp1_unit2d\comp1_unit2d_S-13_V3.mp3"/>
  <p:tag name="AUDIO_ID" val="269"/>
  <p:tag name="ELAPSEDTIME" val="82.469"/>
  <p:tag name="ARTICULATE_SLIDE_NAV" val="13"/>
  <p:tag name="ARTICULATE_SLIDE_THUMBNAIL_REFRESH" val="1"/>
</p:tagLst>
</file>

<file path=ppt/tags/tag102.xml><?xml version="1.0" encoding="utf-8"?>
<p:tagLst xmlns:a="http://schemas.openxmlformats.org/drawingml/2006/main" xmlns:r="http://schemas.openxmlformats.org/officeDocument/2006/relationships" xmlns:p="http://schemas.openxmlformats.org/presentationml/2006/main">
  <p:tag name="ARTICULATE_SLIDE_GUID" val="81f41b96-0633-4f61-aeeb-0877abf8c297"/>
  <p:tag name="AUDIO_IMPORT" val="C:\Documents and Settings\skidmorn\My Documents\Dropbox\NTDC\OHSU CDC\Comp1\Unit2\PPT Production\comp1_unit2\comp1_unit2\comp1_unit2d\comp1_unit2d_S-14_V3.mp3"/>
  <p:tag name="AUDIO_ID" val="270"/>
  <p:tag name="ELAPSEDTIME" val="91.638"/>
  <p:tag name="ARTICULATE_SLIDE_NAV" val="14"/>
  <p:tag name="ARTICULATE_SLIDE_THUMBNAIL_REFRESH" val="1"/>
</p:tagLst>
</file>

<file path=ppt/tags/tag103.xml><?xml version="1.0" encoding="utf-8"?>
<p:tagLst xmlns:a="http://schemas.openxmlformats.org/drawingml/2006/main" xmlns:r="http://schemas.openxmlformats.org/officeDocument/2006/relationships" xmlns:p="http://schemas.openxmlformats.org/presentationml/2006/main">
  <p:tag name="ARTICULATE_SLIDE_GUID" val="81f41b96-0633-4f61-aeeb-0877abf8c297"/>
  <p:tag name="AUDIO_IMPORT" val="C:\Documents and Settings\skidmorn\My Documents\Dropbox\NTDC\OHSU CDC\Comp1\Unit2\PPT Production\comp1_unit2\comp1_unit2\comp1_unit2d\comp1_unit2d_S-14_V3.mp3"/>
  <p:tag name="AUDIO_ID" val="270"/>
  <p:tag name="ELAPSEDTIME" val="91.638"/>
  <p:tag name="ARTICULATE_SLIDE_NAV" val="14"/>
  <p:tag name="ARTICULATE_SLIDE_THUMBNAIL_REFRESH" val="1"/>
</p:tagLst>
</file>

<file path=ppt/tags/tag104.xml><?xml version="1.0" encoding="utf-8"?>
<p:tagLst xmlns:a="http://schemas.openxmlformats.org/drawingml/2006/main" xmlns:r="http://schemas.openxmlformats.org/officeDocument/2006/relationships" xmlns:p="http://schemas.openxmlformats.org/presentationml/2006/main">
  <p:tag name="ARTICULATE_SLIDE_GUID" val="4e4d2eb7-fa03-414e-aaaa-f1b9f6b28560"/>
  <p:tag name="AUDIO_IMPORT" val="C:\Documents and Settings\skidmorn\My Documents\Dropbox\NTDC\OHSU CDC\Comp1\Unit2\PPT Production\comp1_unit2\comp1_unit2\comp1_unit2d\comp1_unit2d_S-15_V3.mp3"/>
  <p:tag name="AUDIO_ID" val="271"/>
  <p:tag name="ELAPSEDTIME" val="69.434"/>
  <p:tag name="ARTICULATE_SLIDE_NAV" val="15"/>
  <p:tag name="ARTICULATE_SLIDE_THUMBNAIL_REFRESH" val="1"/>
</p:tagLst>
</file>

<file path=ppt/tags/tag105.xml><?xml version="1.0" encoding="utf-8"?>
<p:tagLst xmlns:a="http://schemas.openxmlformats.org/drawingml/2006/main" xmlns:r="http://schemas.openxmlformats.org/officeDocument/2006/relationships" xmlns:p="http://schemas.openxmlformats.org/presentationml/2006/main">
  <p:tag name="ARTICULATE_SLIDE_GUID" val="899d8051-475f-4847-8859-f9fc94aac19b"/>
  <p:tag name="AUDIO_IMPORT" val="C:\Documents and Settings\skidmorn\My Documents\Dropbox\NTDC\OHSU CDC\Comp1\Unit2\PPT Production\comp1_unit2\comp1_unit2\comp1_unit2d\comp1_unit2d_S-16_V3.mp3"/>
  <p:tag name="AUDIO_ID" val="272"/>
  <p:tag name="ELAPSEDTIME" val="92.082"/>
  <p:tag name="ARTICULATE_SLIDE_NAV" val="16"/>
  <p:tag name="ARTICULATE_SLIDE_THUMBNAIL_REFRESH" val="1"/>
</p:tagLst>
</file>

<file path=ppt/tags/tag106.xml><?xml version="1.0" encoding="utf-8"?>
<p:tagLst xmlns:a="http://schemas.openxmlformats.org/drawingml/2006/main" xmlns:r="http://schemas.openxmlformats.org/officeDocument/2006/relationships" xmlns:p="http://schemas.openxmlformats.org/presentationml/2006/main">
  <p:tag name="ARTICULATE_SLIDE_GUID" val="2cee7c44-d4c0-4bb5-83c6-1699a3a0cf89"/>
  <p:tag name="AUDIO_IMPORT" val="C:\Documents and Settings\skidmorn\My Documents\Dropbox\NTDC\OHSU CDC\Comp1\Unit2\PPT Production\comp1_unit2\comp1_unit2\comp1_unit2d\comp1_unit2d_S-17_V3.mp3"/>
  <p:tag name="AUDIO_ID" val="273"/>
  <p:tag name="ELAPSEDTIME" val="23.693"/>
  <p:tag name="ARTICULATE_SLIDE_NAV" val="17"/>
  <p:tag name="ARTICULATE_SLIDE_THUMBNAIL_REFRESH" val="1"/>
</p:tagLst>
</file>

<file path=ppt/tags/tag107.xml><?xml version="1.0" encoding="utf-8"?>
<p:tagLst xmlns:a="http://schemas.openxmlformats.org/drawingml/2006/main" xmlns:r="http://schemas.openxmlformats.org/officeDocument/2006/relationships" xmlns:p="http://schemas.openxmlformats.org/presentationml/2006/main">
  <p:tag name="ARTICULATE_SLIDE_GUID" val="52866c27-5763-4bd8-a416-ac1614ff157a"/>
  <p:tag name="AUDIO_IMPORT" val="C:\Documents and Settings\skidmorn\My Documents\Dropbox\NTDC\OHSU CDC\Comp1\Unit2\PPT Production\comp1_unit2\comp1_unit2\comp1_unit2d\comp1_unit2d_S-18_V3.mp3"/>
  <p:tag name="AUDIO_ID" val="274"/>
  <p:tag name="ELAPSEDTIME" val="60.396"/>
  <p:tag name="ARTICULATE_SLIDE_NAV" val="18"/>
  <p:tag name="ARTICULATE_SLIDE_THUMBNAIL_REFRESH" val="1"/>
</p:tagLst>
</file>

<file path=ppt/tags/tag108.xml><?xml version="1.0" encoding="utf-8"?>
<p:tagLst xmlns:a="http://schemas.openxmlformats.org/drawingml/2006/main" xmlns:r="http://schemas.openxmlformats.org/officeDocument/2006/relationships" xmlns:p="http://schemas.openxmlformats.org/presentationml/2006/main">
  <p:tag name="ARTICULATE_SLIDE_GUID" val="52866c27-5763-4bd8-a416-ac1614ff157a"/>
  <p:tag name="AUDIO_IMPORT" val="C:\Documents and Settings\skidmorn\My Documents\Dropbox\NTDC\OHSU CDC\Comp1\Unit2\PPT Production\comp1_unit2\comp1_unit2\comp1_unit2d\comp1_unit2d_S-18_V3.mp3"/>
  <p:tag name="AUDIO_ID" val="274"/>
  <p:tag name="ELAPSEDTIME" val="60.396"/>
  <p:tag name="ARTICULATE_SLIDE_NAV" val="18"/>
  <p:tag name="ARTICULATE_SLIDE_THUMBNAIL_REFRESH" val="1"/>
</p:tagLst>
</file>

<file path=ppt/tags/tag109.xml><?xml version="1.0" encoding="utf-8"?>
<p:tagLst xmlns:a="http://schemas.openxmlformats.org/drawingml/2006/main" xmlns:r="http://schemas.openxmlformats.org/officeDocument/2006/relationships" xmlns:p="http://schemas.openxmlformats.org/presentationml/2006/main">
  <p:tag name="ARTICULATE_SLIDE_GUID" val="1ff70bab-1cf4-4a9a-96a0-892ee5e1e9dd"/>
  <p:tag name="AUDIO_IMPORT" val="C:\Documents and Settings\skidmorn\My Documents\Dropbox\NTDC\OHSU CDC\Comp1\Unit2\PPT Production\comp1_unit2\comp1_unit2\comp1_unit2d\comp1_unit2d_S-19_V3.mp3"/>
  <p:tag name="AUDIO_ID" val="275"/>
  <p:tag name="ELAPSEDTIME" val="74.136"/>
  <p:tag name="ARTICULATE_SLIDE_NAV" val="19"/>
  <p:tag name="ARTICULATE_SLIDE_THUMBNAIL_REFRESH" val="1"/>
</p:tagLst>
</file>

<file path=ppt/tags/tag110.xml><?xml version="1.0" encoding="utf-8"?>
<p:tagLst xmlns:a="http://schemas.openxmlformats.org/drawingml/2006/main" xmlns:r="http://schemas.openxmlformats.org/officeDocument/2006/relationships" xmlns:p="http://schemas.openxmlformats.org/presentationml/2006/main">
  <p:tag name="ARTICULATE_SLIDE_GUID" val="be08aa7e-1b01-4efe-8e0a-80c87e740926"/>
  <p:tag name="AUDIO_IMPORT" val="C:\Documents and Settings\skidmorn\My Documents\Dropbox\NTDC\OHSU CDC\Comp1\Unit2\PPT Production\comp1_unit2\comp1_unit2\comp1_unit2d\comp1_unit2d_S-20_V3.mp3"/>
  <p:tag name="AUDIO_ID" val="276"/>
  <p:tag name="ELAPSEDTIME" val="43.39"/>
  <p:tag name="ARTICULATE_SLIDE_NAV" val="20"/>
  <p:tag name="ARTICULATE_SLIDE_THUMBNAIL_REFRESH" val="1"/>
</p:tagLst>
</file>

<file path=ppt/tags/tag111.xml><?xml version="1.0" encoding="utf-8"?>
<p:tagLst xmlns:a="http://schemas.openxmlformats.org/drawingml/2006/main" xmlns:r="http://schemas.openxmlformats.org/officeDocument/2006/relationships" xmlns:p="http://schemas.openxmlformats.org/presentationml/2006/main">
  <p:tag name="ARTICULATE_SLIDE_GUID" val="91a55490-74d7-4b90-8470-54255218a7ce"/>
  <p:tag name="AUDIO_IMPORT" val="C:\Documents and Settings\skidmorn\My Documents\Dropbox\NTDC\OHSU CDC\Comp1\Unit2\PPT Production\comp1_unit2\comp1_unit2\comp1_unit2d\comp1_unit2d_S-21_V3.mp3"/>
  <p:tag name="AUDIO_ID" val="277"/>
  <p:tag name="ELAPSEDTIME" val="31.791"/>
  <p:tag name="ARTICULATE_SLIDE_NAV" val="21"/>
  <p:tag name="ARTICULATE_SLIDE_THUMBNAIL_REFRESH" val="1"/>
</p:tagLst>
</file>

<file path=ppt/tags/tag112.xml><?xml version="1.0" encoding="utf-8"?>
<p:tagLst xmlns:a="http://schemas.openxmlformats.org/drawingml/2006/main" xmlns:r="http://schemas.openxmlformats.org/officeDocument/2006/relationships" xmlns:p="http://schemas.openxmlformats.org/presentationml/2006/main">
  <p:tag name="ARTICULATE_SLIDE_GUID" val="c3cf360a-6cf6-49ad-8139-85419dc7592c"/>
  <p:tag name="AUDIO_IMPORT" val="C:\Documents and Settings\skidmorn\My Documents\Dropbox\NTDC\OHSU CDC\Comp1\Unit2\PPT Production\comp1_unit2\comp1_unit2\comp1_unit2d\comp1_unit2d_S-22_V3.mp3"/>
  <p:tag name="AUDIO_ID" val="278"/>
  <p:tag name="ELAPSEDTIME" val="24.686"/>
  <p:tag name="ARTICULATE_SLIDE_NAV" val="22"/>
  <p:tag name="ARTICULATE_SLIDE_THUMBNAIL_REFRESH" val="1"/>
</p:tagLst>
</file>

<file path=ppt/tags/tag113.xml><?xml version="1.0" encoding="utf-8"?>
<p:tagLst xmlns:a="http://schemas.openxmlformats.org/drawingml/2006/main" xmlns:r="http://schemas.openxmlformats.org/officeDocument/2006/relationships" xmlns:p="http://schemas.openxmlformats.org/presentationml/2006/main">
  <p:tag name="ARTICULATE_SLIDE_GUID" val="dd3b7707-079a-4939-ae43-1688904124ea"/>
  <p:tag name="AUDIO_IMPORT" val="C:\Documents and Settings\skidmorn\My Documents\Dropbox\NTDC\OHSU CDC\Comp1\Unit2\PPT Production\comp1_unit2\comp1_unit2\comp1_unit2d\comp1_unit2d_S-23_V3.wav"/>
  <p:tag name="AUDIO_ID" val="279"/>
  <p:tag name="ELAPSEDTIME" val="51.409"/>
  <p:tag name="ARTICULATE_SLIDE_NAV" val="23"/>
  <p:tag name="ARTICULATE_SLIDE_THUMBNAIL_REFRESH" val="1"/>
</p:tagLst>
</file>

<file path=ppt/tags/tag1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5.xml><?xml version="1.0" encoding="utf-8"?>
<p:tagLst xmlns:a="http://schemas.openxmlformats.org/drawingml/2006/main" xmlns:r="http://schemas.openxmlformats.org/officeDocument/2006/relationships" xmlns:p="http://schemas.openxmlformats.org/presentationml/2006/main">
  <p:tag name="AUDIO_IMPORT" val="C:\Documents and Settings\skidmorn\My Documents\Dropbox\NTDC\OHSU CDC\Comp1\Unit2\PPT Production\30_sec_silence.mp3"/>
  <p:tag name="AUDIO_ID" val="282"/>
  <p:tag name="ELAPSEDTIME" val="7.515"/>
  <p:tag name="ARTICULATE_SLIDE_GUID" val="aa568b61-4582-4d8c-9598-03f6b5db5cb9"/>
  <p:tag name="ARTICULATE_SLIDE_NAV" val="25"/>
  <p:tag name="ARTICULATE_SLIDE_THUMBNAIL_REFRESH" val="1"/>
</p:tagLst>
</file>

<file path=ppt/tags/tag116.xml><?xml version="1.0" encoding="utf-8"?>
<p:tagLst xmlns:a="http://schemas.openxmlformats.org/drawingml/2006/main" xmlns:r="http://schemas.openxmlformats.org/officeDocument/2006/relationships" xmlns:p="http://schemas.openxmlformats.org/presentationml/2006/main">
  <p:tag name="AUDIO_IMPORT" val="C:\Documents and Settings\skidmorn\My Documents\Dropbox\NTDC\OHSU CDC\Comp1\Unit2\PPT Production\30_sec_silence.mp3"/>
  <p:tag name="AUDIO_ID" val="283"/>
  <p:tag name="ELAPSEDTIME" val="7.515"/>
  <p:tag name="ARTICULATE_SLIDE_GUID" val="50d9588f-0afb-48e7-a2a5-ad6237bc496b"/>
  <p:tag name="ARTICULATE_SLIDE_NAV" val="26"/>
  <p:tag name="ARTICULATE_SLIDE_THUMBNAIL_REFRESH" val="1"/>
</p:tagLst>
</file>

<file path=ppt/tags/tag1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NC-Template-FINAL DRAFT">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omp1_unit2a_Lecture_Slides" id="{E92262E1-C41A-4A74-BDA5-555DFDDA5F42}" vid="{3CAFAA10-1124-4C8B-AE2E-E334BFEDD43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Comp1_unit2a_Lecture_Slides</Template>
  <TotalTime>1064</TotalTime>
  <Words>17917</Words>
  <Application>Microsoft Macintosh PowerPoint</Application>
  <PresentationFormat>On-screen Show (4:3)</PresentationFormat>
  <Paragraphs>1281</Paragraphs>
  <Slides>117</Slides>
  <Notes>117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117</vt:i4>
      </vt:variant>
    </vt:vector>
  </HeadingPairs>
  <TitlesOfParts>
    <vt:vector size="126" baseType="lpstr">
      <vt:lpstr>ＭＳ Ｐゴシック</vt:lpstr>
      <vt:lpstr>Arial</vt:lpstr>
      <vt:lpstr>Calibri</vt:lpstr>
      <vt:lpstr>Courier New</vt:lpstr>
      <vt:lpstr>Tahoma</vt:lpstr>
      <vt:lpstr>Times New Roman</vt:lpstr>
      <vt:lpstr>Verdana</vt:lpstr>
      <vt:lpstr>Wingdings</vt:lpstr>
      <vt:lpstr>ONC-Template-FINAL DRAFT</vt:lpstr>
      <vt:lpstr>Introduction to Health Care and Public Health in the U.S.</vt:lpstr>
      <vt:lpstr>Delivering Health Care, Part 1 Learning Objectives</vt:lpstr>
      <vt:lpstr>Delivering Health Care, Part 1 Learning Objectives – Lecture a</vt:lpstr>
      <vt:lpstr>Purpose of the HHS</vt:lpstr>
      <vt:lpstr>Organization of the HHS</vt:lpstr>
      <vt:lpstr>Administration for Children and Families (ACF)</vt:lpstr>
      <vt:lpstr>Administration on Aging (AoA)</vt:lpstr>
      <vt:lpstr>Agency for Healthcare Research and Quality (AHRQ) - 1</vt:lpstr>
      <vt:lpstr>Agency for Healthcare Research and Quality (AHRQ) - 2</vt:lpstr>
      <vt:lpstr>Agency for Toxic Substances and Disease Registry (ATSDR) - 1</vt:lpstr>
      <vt:lpstr>Agency for Toxic Substances and Disease Registry (ATSDR) - 2</vt:lpstr>
      <vt:lpstr>Centers for Disease Control and Prevention (CDC) - 1</vt:lpstr>
      <vt:lpstr>Centers for Disease Control and Prevention (CDC) - 2</vt:lpstr>
      <vt:lpstr>Centers for Medicare and Medicaid Services (CMS)</vt:lpstr>
      <vt:lpstr>Food and Drug Administration (FDA)</vt:lpstr>
      <vt:lpstr>Health Resources and Services Administration  (HRSA) - 1</vt:lpstr>
      <vt:lpstr>Health Resources and Services Administration  (HRSA) - 2</vt:lpstr>
      <vt:lpstr>Indian Health Service (IHS)</vt:lpstr>
      <vt:lpstr>National Institutes of Health (NIH)</vt:lpstr>
      <vt:lpstr>Office of the Inspector General (OIG)</vt:lpstr>
      <vt:lpstr>Substance Abuse and Mental Health Services Administration (SAMHSA)</vt:lpstr>
      <vt:lpstr>State Health Care</vt:lpstr>
      <vt:lpstr>Local Health Care:  Private Health Care Agencies</vt:lpstr>
      <vt:lpstr>Local Health Care: Hospitals</vt:lpstr>
      <vt:lpstr>Delivering Health Care, Part 1 Summary - Lecture a</vt:lpstr>
      <vt:lpstr>Delivering Health Care, Part 1 References – 1 – Lecture a</vt:lpstr>
      <vt:lpstr>Delivering Health Care, Part 1 References – 2 – Lecture a</vt:lpstr>
      <vt:lpstr>Delivering Health Care, Part 1 References – 3 – Lecture a</vt:lpstr>
      <vt:lpstr>Introduction to Health Care and Public Health in the U.S. Delivering Health Care, Part 1 Lecture a</vt:lpstr>
      <vt:lpstr>Introduction to Health Care and Public Health in the U.S.</vt:lpstr>
      <vt:lpstr>Delivering Health Care, Part 1 Learning Objectives</vt:lpstr>
      <vt:lpstr>Department of Veterans Affairs (VA) Overview</vt:lpstr>
      <vt:lpstr>VA Structure</vt:lpstr>
      <vt:lpstr>VA Strategic Goals</vt:lpstr>
      <vt:lpstr>VA Services and Benefits</vt:lpstr>
      <vt:lpstr>VA Capacity</vt:lpstr>
      <vt:lpstr>VA Hospitals</vt:lpstr>
      <vt:lpstr>VA Community-Based  Outpatient Clinics</vt:lpstr>
      <vt:lpstr>VA Community Living Centers</vt:lpstr>
      <vt:lpstr>VA Domiciliary Care Program</vt:lpstr>
      <vt:lpstr>VA Vet Centers</vt:lpstr>
      <vt:lpstr>Home Health Care</vt:lpstr>
      <vt:lpstr>Veterans Integrated Services Networks</vt:lpstr>
      <vt:lpstr>Military Health System (MHS): Overview</vt:lpstr>
      <vt:lpstr>MHS: TRICARE Program Overview</vt:lpstr>
      <vt:lpstr>MHS: TRICARE Program Benefits</vt:lpstr>
      <vt:lpstr>MHS: Goals of Deployable Medicine</vt:lpstr>
      <vt:lpstr>MHS: Disaster Response </vt:lpstr>
      <vt:lpstr>MHS: Education and Research</vt:lpstr>
      <vt:lpstr>Delivering Health Care, Part 1 Summary – Lecture b </vt:lpstr>
      <vt:lpstr>Delivering Health Care, Part 1 References – 1– Lecture b</vt:lpstr>
      <vt:lpstr>Delivering Health Care, Part 1  References – 2 – Lecture b</vt:lpstr>
      <vt:lpstr>Introduction to Health Care and Public Health in the U.S. Delivering Health Care, Part 1 Lecture b</vt:lpstr>
      <vt:lpstr>Introduction to Health Care and Public Health in the U.S.</vt:lpstr>
      <vt:lpstr>Delivering Health Care, Part 1 Learning Objectives</vt:lpstr>
      <vt:lpstr>Delivering Health Care, Part 1 Learning Objectives – Lecture c</vt:lpstr>
      <vt:lpstr>Sole Proprietorship Clinic</vt:lpstr>
      <vt:lpstr>Group Practice Clinic</vt:lpstr>
      <vt:lpstr>Managed Health Care</vt:lpstr>
      <vt:lpstr>Urgent Care Centers</vt:lpstr>
      <vt:lpstr>Community Health Centers</vt:lpstr>
      <vt:lpstr>Community Hospitals</vt:lpstr>
      <vt:lpstr>Teaching/Research Hospitals</vt:lpstr>
      <vt:lpstr>Critical Access Hospitals</vt:lpstr>
      <vt:lpstr>Health Care Accreditation</vt:lpstr>
      <vt:lpstr>Hospital Clinical Structure: Overview</vt:lpstr>
      <vt:lpstr>Hospital Setup: ED</vt:lpstr>
      <vt:lpstr>Hospital Setup: OR</vt:lpstr>
      <vt:lpstr>Hospital Setup: ICU/CCU</vt:lpstr>
      <vt:lpstr>Personnel Who Provide Serious Acute Care - 1</vt:lpstr>
      <vt:lpstr>Personnel Who Provide Serious Acute Care - 2</vt:lpstr>
      <vt:lpstr>Other Hospital Personnel - 1</vt:lpstr>
      <vt:lpstr>Other Hospital Personnel - 2</vt:lpstr>
      <vt:lpstr>Ancillary Personnel</vt:lpstr>
      <vt:lpstr>Hospital Corporate Structure</vt:lpstr>
      <vt:lpstr>Hospital Financing</vt:lpstr>
      <vt:lpstr>Hospital Systems</vt:lpstr>
      <vt:lpstr>Delivering Health Care, Part 1 Summary – 1 – Lecture c</vt:lpstr>
      <vt:lpstr>Delivering Health Care, Part 1 Summary – 2 – Lecture c</vt:lpstr>
      <vt:lpstr>Delivering Health Care, Part 1 References – 1 – Lecture c</vt:lpstr>
      <vt:lpstr>Delivering Health Care, Part 1 References – 2 – Lecture c</vt:lpstr>
      <vt:lpstr>Introduction to Health Care and Public Health in the U.S. Delivering Health Care, Part 1 Lecture c</vt:lpstr>
      <vt:lpstr>Introduction to Health Care and Public Health in the U.S.</vt:lpstr>
      <vt:lpstr>Delivering Health Care, Part 1 Learning Objectives</vt:lpstr>
      <vt:lpstr>Delivering Health Care, Part 1  Learning Objectives – Lecture d</vt:lpstr>
      <vt:lpstr>School-Based Health Centers</vt:lpstr>
      <vt:lpstr>The Aging Population</vt:lpstr>
      <vt:lpstr>Difficulty with ADLs  (Activities of Daily Living) by Age</vt:lpstr>
      <vt:lpstr>Long term care Facilities and Services</vt:lpstr>
      <vt:lpstr>Financial and Quality Issues - 1</vt:lpstr>
      <vt:lpstr>Financial and Quality Issues - 2</vt:lpstr>
      <vt:lpstr>Home Health Care - 1</vt:lpstr>
      <vt:lpstr>Home Health Care - 2</vt:lpstr>
      <vt:lpstr>Board and Care Homes (Group Homes) - 1</vt:lpstr>
      <vt:lpstr>Board and Care Homes (Group Homes) - 2</vt:lpstr>
      <vt:lpstr>Assisted Living - 1</vt:lpstr>
      <vt:lpstr>Assisted Living - 2</vt:lpstr>
      <vt:lpstr>Continuing Care Retirement Communities</vt:lpstr>
      <vt:lpstr>Nursing Homes</vt:lpstr>
      <vt:lpstr>Other Long Term Care Options for Older Adults - 1</vt:lpstr>
      <vt:lpstr>Other Long Term Care Options for Older Adults - 2</vt:lpstr>
      <vt:lpstr>Hospice Care</vt:lpstr>
      <vt:lpstr>Legal and Ethical Issues</vt:lpstr>
      <vt:lpstr>Long Term Hospitals</vt:lpstr>
      <vt:lpstr>Specialty Hospitals,  Rehabilitation Care - 1</vt:lpstr>
      <vt:lpstr>Specialty Hospitals,  Rehabilitation Care - 2</vt:lpstr>
      <vt:lpstr>Psychiatric Hospitals</vt:lpstr>
      <vt:lpstr>Day Hospitals</vt:lpstr>
      <vt:lpstr>Community Mental Health Centers </vt:lpstr>
      <vt:lpstr>Substance Abuse Treatment Centers</vt:lpstr>
      <vt:lpstr>Delivering Health Care, Part 1  Summary – Lecture d</vt:lpstr>
      <vt:lpstr>Delivering Health Care, Part 1 Summary</vt:lpstr>
      <vt:lpstr>Delivering Health Care, Part 1 References – 1 – Lecture d</vt:lpstr>
      <vt:lpstr>Delivering Health Care, Part 1 References – 2 – Lecture d</vt:lpstr>
      <vt:lpstr>Delivering Health Care, Part 1 References – 3 – Lecture d</vt:lpstr>
      <vt:lpstr>Delivering Health Care, Part 1 References – 4 – Lecture d</vt:lpstr>
      <vt:lpstr>Introduction to Health Care and Public Health in the U.S. Delivering Health Care, Part 1 Lecture d</vt:lpstr>
    </vt:vector>
  </TitlesOfParts>
  <Company>Oregon Health &amp; Science University</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Component 1, Unit 2a: Introduction to Health Care and Public Health in the U.S., Delivering Health Care, Part 1, Lecture a</dc:title>
  <dc:subject>Delivering Health Care, Part 1, Lecture a</dc:subject>
  <dc:creator>U.S. Department of Health and Human Services, Office of the National Coordinator for Health Information Technology</dc:creator>
  <cp:keywords>Health IT, Health IT Curriculum, Health Care, Introduction to Health Care and Public Health in the U.S., Delivering Health Care</cp:keywords>
  <cp:lastModifiedBy>Microsoft Office User</cp:lastModifiedBy>
  <cp:revision>67</cp:revision>
  <dcterms:created xsi:type="dcterms:W3CDTF">2016-07-06T22:28:21Z</dcterms:created>
  <dcterms:modified xsi:type="dcterms:W3CDTF">2019-06-30T14:45:26Z</dcterms:modified>
  <cp:category>Health Information Technology Workforce Curriculum</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E809C331-41A3-490E-BBBA-EFFB392B921B</vt:lpwstr>
  </property>
  <property fmtid="{D5CDD505-2E9C-101B-9397-08002B2CF9AE}" pid="3" name="ArticulatePath">
    <vt:lpwstr>Presentation1</vt:lpwstr>
  </property>
  <property fmtid="{D5CDD505-2E9C-101B-9397-08002B2CF9AE}" pid="4" name="Language">
    <vt:lpwstr>English</vt:lpwstr>
  </property>
</Properties>
</file>